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7" r:id="rId2"/>
    <p:sldId id="257" r:id="rId3"/>
    <p:sldId id="258" r:id="rId4"/>
    <p:sldId id="259" r:id="rId5"/>
    <p:sldId id="270" r:id="rId6"/>
    <p:sldId id="278" r:id="rId7"/>
    <p:sldId id="279" r:id="rId8"/>
    <p:sldId id="280" r:id="rId9"/>
    <p:sldId id="262" r:id="rId10"/>
    <p:sldId id="271" r:id="rId11"/>
    <p:sldId id="272" r:id="rId12"/>
    <p:sldId id="268" r:id="rId13"/>
    <p:sldId id="274" r:id="rId14"/>
    <p:sldId id="273" r:id="rId15"/>
    <p:sldId id="261"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159AD2-C02F-B44B-B0E7-70019E4E7194}">
          <p14:sldIdLst>
            <p14:sldId id="277"/>
          </p14:sldIdLst>
        </p14:section>
        <p14:section name="setting sail" id="{12AFB32F-B37E-AC41-AFD7-A9A873AF7A7D}">
          <p14:sldIdLst>
            <p14:sldId id="257"/>
            <p14:sldId id="258"/>
          </p14:sldIdLst>
        </p14:section>
        <p14:section name="Discovering the vessel" id="{79934547-18A3-0E46-A95C-44537B1C922E}">
          <p14:sldIdLst>
            <p14:sldId id="259"/>
            <p14:sldId id="270"/>
          </p14:sldIdLst>
        </p14:section>
        <p14:section name="Reading the compass" id="{EBAEE5FD-2FA5-1340-9567-034315DDDB78}">
          <p14:sldIdLst>
            <p14:sldId id="278"/>
            <p14:sldId id="279"/>
            <p14:sldId id="280"/>
            <p14:sldId id="262"/>
            <p14:sldId id="271"/>
            <p14:sldId id="272"/>
            <p14:sldId id="268"/>
            <p14:sldId id="274"/>
            <p14:sldId id="273"/>
          </p14:sldIdLst>
        </p14:section>
        <p14:section name="Sailing the seas" id="{6F20936E-A485-4042-8F53-C98035DB6943}">
          <p14:sldIdLst>
            <p14:sldId id="261"/>
          </p14:sldIdLst>
        </p14:section>
        <p14:section name="Treasure Trove" id="{EA7EDDBC-73C9-DD48-ABCC-03BECE709D71}">
          <p14:sldIdLst>
            <p14:sldId id="275"/>
          </p14:sldIdLst>
        </p14:section>
        <p14:section name="Docking at Port" id="{F2B32EA2-EA46-EC4D-AEA7-1F0ACA2A2F6F}">
          <p14:sldIdLst>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6766"/>
    <a:srgbClr val="66888F"/>
    <a:srgbClr val="0626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p:scale>
          <a:sx n="107" d="100"/>
          <a:sy n="107" d="100"/>
        </p:scale>
        <p:origin x="168"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04E742-A045-CC45-A119-F9CB539CEDC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pt>
    <dgm:pt modelId="{91AB364D-474C-D840-A86A-8CC047D2F9ED}">
      <dgm:prSet phldrT="[Text]"/>
      <dgm:spPr/>
      <dgm:t>
        <a:bodyPr/>
        <a:lstStyle/>
        <a:p>
          <a:pPr>
            <a:lnSpc>
              <a:spcPct val="100000"/>
            </a:lnSpc>
          </a:pPr>
          <a:r>
            <a:rPr lang="en-GB"/>
            <a:t>Sequential Processing</a:t>
          </a:r>
        </a:p>
      </dgm:t>
    </dgm:pt>
    <dgm:pt modelId="{08A971A7-9B1B-E14A-94F7-348B3DB0CD1B}" type="parTrans" cxnId="{13C3AAC4-57A4-1240-989B-3DBAF2950638}">
      <dgm:prSet/>
      <dgm:spPr/>
      <dgm:t>
        <a:bodyPr/>
        <a:lstStyle/>
        <a:p>
          <a:endParaRPr lang="en-GB"/>
        </a:p>
      </dgm:t>
    </dgm:pt>
    <dgm:pt modelId="{35D3FA19-40E8-0141-BA37-1DDB60C82EE9}" type="sibTrans" cxnId="{13C3AAC4-57A4-1240-989B-3DBAF2950638}">
      <dgm:prSet/>
      <dgm:spPr/>
      <dgm:t>
        <a:bodyPr/>
        <a:lstStyle/>
        <a:p>
          <a:endParaRPr lang="en-GB"/>
        </a:p>
      </dgm:t>
    </dgm:pt>
    <dgm:pt modelId="{4C188973-C5AA-BE4D-BA5A-F684E9E6BD57}">
      <dgm:prSet phldrT="[Text]"/>
      <dgm:spPr/>
      <dgm:t>
        <a:bodyPr/>
        <a:lstStyle/>
        <a:p>
          <a:pPr>
            <a:lnSpc>
              <a:spcPct val="100000"/>
            </a:lnSpc>
          </a:pPr>
          <a:r>
            <a:rPr lang="en-GB"/>
            <a:t>Multiprocessing</a:t>
          </a:r>
        </a:p>
      </dgm:t>
    </dgm:pt>
    <dgm:pt modelId="{4B818C6A-79ED-8143-BD17-964FA8F0D79A}" type="parTrans" cxnId="{F734959A-4D47-1141-8010-F02E96DC354D}">
      <dgm:prSet/>
      <dgm:spPr/>
      <dgm:t>
        <a:bodyPr/>
        <a:lstStyle/>
        <a:p>
          <a:endParaRPr lang="en-GB"/>
        </a:p>
      </dgm:t>
    </dgm:pt>
    <dgm:pt modelId="{FAB3482F-97D5-3647-9F36-05EAE46B1113}" type="sibTrans" cxnId="{F734959A-4D47-1141-8010-F02E96DC354D}">
      <dgm:prSet/>
      <dgm:spPr/>
      <dgm:t>
        <a:bodyPr/>
        <a:lstStyle/>
        <a:p>
          <a:endParaRPr lang="en-GB"/>
        </a:p>
      </dgm:t>
    </dgm:pt>
    <dgm:pt modelId="{D98D00B1-A034-FD41-BB9A-2F3BB1F0E772}">
      <dgm:prSet phldrT="[Text]"/>
      <dgm:spPr/>
      <dgm:t>
        <a:bodyPr/>
        <a:lstStyle/>
        <a:p>
          <a:pPr>
            <a:lnSpc>
              <a:spcPct val="100000"/>
            </a:lnSpc>
          </a:pPr>
          <a:r>
            <a:rPr lang="en-GB"/>
            <a:t>Distributed Processing</a:t>
          </a:r>
        </a:p>
      </dgm:t>
    </dgm:pt>
    <dgm:pt modelId="{28E078B7-4B49-D342-950E-3ED32620F112}" type="parTrans" cxnId="{F0C7AE12-234A-244B-A6F0-1964090F7402}">
      <dgm:prSet/>
      <dgm:spPr/>
      <dgm:t>
        <a:bodyPr/>
        <a:lstStyle/>
        <a:p>
          <a:endParaRPr lang="en-GB"/>
        </a:p>
      </dgm:t>
    </dgm:pt>
    <dgm:pt modelId="{5FDE7B12-0842-944C-A491-0D40E3443C08}" type="sibTrans" cxnId="{F0C7AE12-234A-244B-A6F0-1964090F7402}">
      <dgm:prSet/>
      <dgm:spPr/>
      <dgm:t>
        <a:bodyPr/>
        <a:lstStyle/>
        <a:p>
          <a:endParaRPr lang="en-GB"/>
        </a:p>
      </dgm:t>
    </dgm:pt>
    <dgm:pt modelId="{8959EE12-1DDA-4FAA-A65E-BDF135A02821}" type="pres">
      <dgm:prSet presAssocID="{F404E742-A045-CC45-A119-F9CB539CEDC6}" presName="root" presStyleCnt="0">
        <dgm:presLayoutVars>
          <dgm:dir/>
          <dgm:resizeHandles val="exact"/>
        </dgm:presLayoutVars>
      </dgm:prSet>
      <dgm:spPr/>
    </dgm:pt>
    <dgm:pt modelId="{D97A737E-3B31-412C-854F-9F2AC0E0683B}" type="pres">
      <dgm:prSet presAssocID="{91AB364D-474C-D840-A86A-8CC047D2F9ED}" presName="compNode" presStyleCnt="0"/>
      <dgm:spPr/>
    </dgm:pt>
    <dgm:pt modelId="{7D649DF7-21F2-4A79-B1C7-6993BE6BE381}" type="pres">
      <dgm:prSet presAssocID="{91AB364D-474C-D840-A86A-8CC047D2F9E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use And Effect with solid fill"/>
        </a:ext>
      </dgm:extLst>
    </dgm:pt>
    <dgm:pt modelId="{44650C5F-0BE7-4DF4-BABB-A2CDF05009FA}" type="pres">
      <dgm:prSet presAssocID="{91AB364D-474C-D840-A86A-8CC047D2F9ED}" presName="spaceRect" presStyleCnt="0"/>
      <dgm:spPr/>
    </dgm:pt>
    <dgm:pt modelId="{1D6D48B4-A344-4770-9CDA-8D760EC9D552}" type="pres">
      <dgm:prSet presAssocID="{91AB364D-474C-D840-A86A-8CC047D2F9ED}" presName="textRect" presStyleLbl="revTx" presStyleIdx="0" presStyleCnt="3">
        <dgm:presLayoutVars>
          <dgm:chMax val="1"/>
          <dgm:chPref val="1"/>
        </dgm:presLayoutVars>
      </dgm:prSet>
      <dgm:spPr/>
    </dgm:pt>
    <dgm:pt modelId="{39F5B540-3907-40F3-BAE1-9992142E4AC8}" type="pres">
      <dgm:prSet presAssocID="{35D3FA19-40E8-0141-BA37-1DDB60C82EE9}" presName="sibTrans" presStyleCnt="0"/>
      <dgm:spPr/>
    </dgm:pt>
    <dgm:pt modelId="{B0A868FE-3991-4F54-911D-75367F8989A1}" type="pres">
      <dgm:prSet presAssocID="{4C188973-C5AA-BE4D-BA5A-F684E9E6BD57}" presName="compNode" presStyleCnt="0"/>
      <dgm:spPr/>
    </dgm:pt>
    <dgm:pt modelId="{25E2FDBF-F779-480A-9FE7-6A411BD45A6E}" type="pres">
      <dgm:prSet presAssocID="{4C188973-C5AA-BE4D-BA5A-F684E9E6BD57}"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with solid fill"/>
        </a:ext>
      </dgm:extLst>
    </dgm:pt>
    <dgm:pt modelId="{972E66FA-B4FB-46D0-8D71-34ED924BFD75}" type="pres">
      <dgm:prSet presAssocID="{4C188973-C5AA-BE4D-BA5A-F684E9E6BD57}" presName="spaceRect" presStyleCnt="0"/>
      <dgm:spPr/>
    </dgm:pt>
    <dgm:pt modelId="{E0CEC6EC-C09C-4498-9CE5-23430F605D4B}" type="pres">
      <dgm:prSet presAssocID="{4C188973-C5AA-BE4D-BA5A-F684E9E6BD57}" presName="textRect" presStyleLbl="revTx" presStyleIdx="1" presStyleCnt="3">
        <dgm:presLayoutVars>
          <dgm:chMax val="1"/>
          <dgm:chPref val="1"/>
        </dgm:presLayoutVars>
      </dgm:prSet>
      <dgm:spPr/>
    </dgm:pt>
    <dgm:pt modelId="{0F885674-63F8-4DC6-84BB-179873A608AC}" type="pres">
      <dgm:prSet presAssocID="{FAB3482F-97D5-3647-9F36-05EAE46B1113}" presName="sibTrans" presStyleCnt="0"/>
      <dgm:spPr/>
    </dgm:pt>
    <dgm:pt modelId="{04E95C2E-1581-46BB-B93F-78E38B44FC8E}" type="pres">
      <dgm:prSet presAssocID="{D98D00B1-A034-FD41-BB9A-2F3BB1F0E772}" presName="compNode" presStyleCnt="0"/>
      <dgm:spPr/>
    </dgm:pt>
    <dgm:pt modelId="{AC4A2143-C91B-41E2-86B1-4B23DD4377F6}" type="pres">
      <dgm:prSet presAssocID="{D98D00B1-A034-FD41-BB9A-2F3BB1F0E77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lockchain with solid fill"/>
        </a:ext>
      </dgm:extLst>
    </dgm:pt>
    <dgm:pt modelId="{825EEFCC-3D8E-4AE8-8C5B-508A2C876448}" type="pres">
      <dgm:prSet presAssocID="{D98D00B1-A034-FD41-BB9A-2F3BB1F0E772}" presName="spaceRect" presStyleCnt="0"/>
      <dgm:spPr/>
    </dgm:pt>
    <dgm:pt modelId="{2D51245C-2DB6-442B-8EA9-FC145B065680}" type="pres">
      <dgm:prSet presAssocID="{D98D00B1-A034-FD41-BB9A-2F3BB1F0E772}" presName="textRect" presStyleLbl="revTx" presStyleIdx="2" presStyleCnt="3">
        <dgm:presLayoutVars>
          <dgm:chMax val="1"/>
          <dgm:chPref val="1"/>
        </dgm:presLayoutVars>
      </dgm:prSet>
      <dgm:spPr/>
    </dgm:pt>
  </dgm:ptLst>
  <dgm:cxnLst>
    <dgm:cxn modelId="{F0C7AE12-234A-244B-A6F0-1964090F7402}" srcId="{F404E742-A045-CC45-A119-F9CB539CEDC6}" destId="{D98D00B1-A034-FD41-BB9A-2F3BB1F0E772}" srcOrd="2" destOrd="0" parTransId="{28E078B7-4B49-D342-950E-3ED32620F112}" sibTransId="{5FDE7B12-0842-944C-A491-0D40E3443C08}"/>
    <dgm:cxn modelId="{6F645131-AC12-EE44-A8A8-19162349C61B}" type="presOf" srcId="{F404E742-A045-CC45-A119-F9CB539CEDC6}" destId="{8959EE12-1DDA-4FAA-A65E-BDF135A02821}" srcOrd="0" destOrd="0" presId="urn:microsoft.com/office/officeart/2018/2/layout/IconLabelList"/>
    <dgm:cxn modelId="{C1F0664A-EE07-A24B-8519-42986B986A86}" type="presOf" srcId="{D98D00B1-A034-FD41-BB9A-2F3BB1F0E772}" destId="{2D51245C-2DB6-442B-8EA9-FC145B065680}" srcOrd="0" destOrd="0" presId="urn:microsoft.com/office/officeart/2018/2/layout/IconLabelList"/>
    <dgm:cxn modelId="{DF348683-8733-E049-9538-4E383DF037BD}" type="presOf" srcId="{91AB364D-474C-D840-A86A-8CC047D2F9ED}" destId="{1D6D48B4-A344-4770-9CDA-8D760EC9D552}" srcOrd="0" destOrd="0" presId="urn:microsoft.com/office/officeart/2018/2/layout/IconLabelList"/>
    <dgm:cxn modelId="{F734959A-4D47-1141-8010-F02E96DC354D}" srcId="{F404E742-A045-CC45-A119-F9CB539CEDC6}" destId="{4C188973-C5AA-BE4D-BA5A-F684E9E6BD57}" srcOrd="1" destOrd="0" parTransId="{4B818C6A-79ED-8143-BD17-964FA8F0D79A}" sibTransId="{FAB3482F-97D5-3647-9F36-05EAE46B1113}"/>
    <dgm:cxn modelId="{13C3AAC4-57A4-1240-989B-3DBAF2950638}" srcId="{F404E742-A045-CC45-A119-F9CB539CEDC6}" destId="{91AB364D-474C-D840-A86A-8CC047D2F9ED}" srcOrd="0" destOrd="0" parTransId="{08A971A7-9B1B-E14A-94F7-348B3DB0CD1B}" sibTransId="{35D3FA19-40E8-0141-BA37-1DDB60C82EE9}"/>
    <dgm:cxn modelId="{FD787BD7-3D5F-4D44-8799-EE3BC6BA7980}" type="presOf" srcId="{4C188973-C5AA-BE4D-BA5A-F684E9E6BD57}" destId="{E0CEC6EC-C09C-4498-9CE5-23430F605D4B}" srcOrd="0" destOrd="0" presId="urn:microsoft.com/office/officeart/2018/2/layout/IconLabelList"/>
    <dgm:cxn modelId="{B282F1D8-AD4E-D54B-A0E3-4A403BCFFCED}" type="presParOf" srcId="{8959EE12-1DDA-4FAA-A65E-BDF135A02821}" destId="{D97A737E-3B31-412C-854F-9F2AC0E0683B}" srcOrd="0" destOrd="0" presId="urn:microsoft.com/office/officeart/2018/2/layout/IconLabelList"/>
    <dgm:cxn modelId="{4A4AEDD1-CC0D-FA41-B2BD-22953C92D7E7}" type="presParOf" srcId="{D97A737E-3B31-412C-854F-9F2AC0E0683B}" destId="{7D649DF7-21F2-4A79-B1C7-6993BE6BE381}" srcOrd="0" destOrd="0" presId="urn:microsoft.com/office/officeart/2018/2/layout/IconLabelList"/>
    <dgm:cxn modelId="{E6FDA833-2AF5-E448-B144-A62870AE27BA}" type="presParOf" srcId="{D97A737E-3B31-412C-854F-9F2AC0E0683B}" destId="{44650C5F-0BE7-4DF4-BABB-A2CDF05009FA}" srcOrd="1" destOrd="0" presId="urn:microsoft.com/office/officeart/2018/2/layout/IconLabelList"/>
    <dgm:cxn modelId="{79028800-D456-CD4A-A422-9DCCFCE5CC24}" type="presParOf" srcId="{D97A737E-3B31-412C-854F-9F2AC0E0683B}" destId="{1D6D48B4-A344-4770-9CDA-8D760EC9D552}" srcOrd="2" destOrd="0" presId="urn:microsoft.com/office/officeart/2018/2/layout/IconLabelList"/>
    <dgm:cxn modelId="{6A2935E4-0FCE-624B-BC49-86A59E5A7214}" type="presParOf" srcId="{8959EE12-1DDA-4FAA-A65E-BDF135A02821}" destId="{39F5B540-3907-40F3-BAE1-9992142E4AC8}" srcOrd="1" destOrd="0" presId="urn:microsoft.com/office/officeart/2018/2/layout/IconLabelList"/>
    <dgm:cxn modelId="{53224760-08B8-5544-B0EA-37DCA6A4AA43}" type="presParOf" srcId="{8959EE12-1DDA-4FAA-A65E-BDF135A02821}" destId="{B0A868FE-3991-4F54-911D-75367F8989A1}" srcOrd="2" destOrd="0" presId="urn:microsoft.com/office/officeart/2018/2/layout/IconLabelList"/>
    <dgm:cxn modelId="{173353E4-1063-1B40-901E-A5DC7A16C299}" type="presParOf" srcId="{B0A868FE-3991-4F54-911D-75367F8989A1}" destId="{25E2FDBF-F779-480A-9FE7-6A411BD45A6E}" srcOrd="0" destOrd="0" presId="urn:microsoft.com/office/officeart/2018/2/layout/IconLabelList"/>
    <dgm:cxn modelId="{8DB28B3B-8FF6-0247-8EE4-8F7EE40C4DAC}" type="presParOf" srcId="{B0A868FE-3991-4F54-911D-75367F8989A1}" destId="{972E66FA-B4FB-46D0-8D71-34ED924BFD75}" srcOrd="1" destOrd="0" presId="urn:microsoft.com/office/officeart/2018/2/layout/IconLabelList"/>
    <dgm:cxn modelId="{0094ED64-58E8-1F41-BAF3-03CF63B6774D}" type="presParOf" srcId="{B0A868FE-3991-4F54-911D-75367F8989A1}" destId="{E0CEC6EC-C09C-4498-9CE5-23430F605D4B}" srcOrd="2" destOrd="0" presId="urn:microsoft.com/office/officeart/2018/2/layout/IconLabelList"/>
    <dgm:cxn modelId="{54CDB20A-C189-DF43-BB2F-14294A384C60}" type="presParOf" srcId="{8959EE12-1DDA-4FAA-A65E-BDF135A02821}" destId="{0F885674-63F8-4DC6-84BB-179873A608AC}" srcOrd="3" destOrd="0" presId="urn:microsoft.com/office/officeart/2018/2/layout/IconLabelList"/>
    <dgm:cxn modelId="{B2EA8B77-2539-C143-A764-5F756487B643}" type="presParOf" srcId="{8959EE12-1DDA-4FAA-A65E-BDF135A02821}" destId="{04E95C2E-1581-46BB-B93F-78E38B44FC8E}" srcOrd="4" destOrd="0" presId="urn:microsoft.com/office/officeart/2018/2/layout/IconLabelList"/>
    <dgm:cxn modelId="{2014F19B-F68F-A746-B7C1-EC047FECFAB1}" type="presParOf" srcId="{04E95C2E-1581-46BB-B93F-78E38B44FC8E}" destId="{AC4A2143-C91B-41E2-86B1-4B23DD4377F6}" srcOrd="0" destOrd="0" presId="urn:microsoft.com/office/officeart/2018/2/layout/IconLabelList"/>
    <dgm:cxn modelId="{81AFCD9B-A72A-1C47-8AE6-7D0C6B68B236}" type="presParOf" srcId="{04E95C2E-1581-46BB-B93F-78E38B44FC8E}" destId="{825EEFCC-3D8E-4AE8-8C5B-508A2C876448}" srcOrd="1" destOrd="0" presId="urn:microsoft.com/office/officeart/2018/2/layout/IconLabelList"/>
    <dgm:cxn modelId="{5F6F57E9-4098-9B4F-ADA7-F4A164AC32EB}" type="presParOf" srcId="{04E95C2E-1581-46BB-B93F-78E38B44FC8E}" destId="{2D51245C-2DB6-442B-8EA9-FC145B06568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49DF7-21F2-4A79-B1C7-6993BE6BE381}">
      <dsp:nvSpPr>
        <dsp:cNvPr id="0" name=""/>
        <dsp:cNvSpPr/>
      </dsp:nvSpPr>
      <dsp:spPr>
        <a:xfrm>
          <a:off x="1083792" y="607740"/>
          <a:ext cx="1277963" cy="127796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6D48B4-A344-4770-9CDA-8D760EC9D552}">
      <dsp:nvSpPr>
        <dsp:cNvPr id="0" name=""/>
        <dsp:cNvSpPr/>
      </dsp:nvSpPr>
      <dsp:spPr>
        <a:xfrm>
          <a:off x="302814" y="2238419"/>
          <a:ext cx="28399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GB" sz="2400" kern="1200"/>
            <a:t>Sequential Processing</a:t>
          </a:r>
        </a:p>
      </dsp:txBody>
      <dsp:txXfrm>
        <a:off x="302814" y="2238419"/>
        <a:ext cx="2839919" cy="720000"/>
      </dsp:txXfrm>
    </dsp:sp>
    <dsp:sp modelId="{25E2FDBF-F779-480A-9FE7-6A411BD45A6E}">
      <dsp:nvSpPr>
        <dsp:cNvPr id="0" name=""/>
        <dsp:cNvSpPr/>
      </dsp:nvSpPr>
      <dsp:spPr>
        <a:xfrm>
          <a:off x="4420698" y="607740"/>
          <a:ext cx="1277963" cy="12779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CEC6EC-C09C-4498-9CE5-23430F605D4B}">
      <dsp:nvSpPr>
        <dsp:cNvPr id="0" name=""/>
        <dsp:cNvSpPr/>
      </dsp:nvSpPr>
      <dsp:spPr>
        <a:xfrm>
          <a:off x="3639720" y="2238419"/>
          <a:ext cx="28399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GB" sz="2400" kern="1200"/>
            <a:t>Multiprocessing</a:t>
          </a:r>
        </a:p>
      </dsp:txBody>
      <dsp:txXfrm>
        <a:off x="3639720" y="2238419"/>
        <a:ext cx="2839919" cy="720000"/>
      </dsp:txXfrm>
    </dsp:sp>
    <dsp:sp modelId="{AC4A2143-C91B-41E2-86B1-4B23DD4377F6}">
      <dsp:nvSpPr>
        <dsp:cNvPr id="0" name=""/>
        <dsp:cNvSpPr/>
      </dsp:nvSpPr>
      <dsp:spPr>
        <a:xfrm>
          <a:off x="7757603" y="607740"/>
          <a:ext cx="1277963" cy="12779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51245C-2DB6-442B-8EA9-FC145B065680}">
      <dsp:nvSpPr>
        <dsp:cNvPr id="0" name=""/>
        <dsp:cNvSpPr/>
      </dsp:nvSpPr>
      <dsp:spPr>
        <a:xfrm>
          <a:off x="6976625" y="2238419"/>
          <a:ext cx="28399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GB" sz="2400" kern="1200"/>
            <a:t>Distributed Processing</a:t>
          </a:r>
        </a:p>
      </dsp:txBody>
      <dsp:txXfrm>
        <a:off x="6976625" y="2238419"/>
        <a:ext cx="283991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8B3D-B632-171E-E7BE-A38381C5FA8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CED14A-7BFA-BD84-B354-475158A68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CC95D8E-ED3B-41E4-8553-15D0A2482DF7}"/>
              </a:ext>
            </a:extLst>
          </p:cNvPr>
          <p:cNvSpPr>
            <a:spLocks noGrp="1"/>
          </p:cNvSpPr>
          <p:nvPr>
            <p:ph type="dt" sz="half" idx="10"/>
          </p:nvPr>
        </p:nvSpPr>
        <p:spPr/>
        <p:txBody>
          <a:bodyPr/>
          <a:lstStyle/>
          <a:p>
            <a:fld id="{DC37C2A2-94AF-D745-83C6-5B724DE6D210}" type="datetimeFigureOut">
              <a:rPr lang="en-US" smtClean="0"/>
              <a:t>9/5/23</a:t>
            </a:fld>
            <a:endParaRPr lang="en-US"/>
          </a:p>
        </p:txBody>
      </p:sp>
      <p:sp>
        <p:nvSpPr>
          <p:cNvPr id="5" name="Footer Placeholder 4">
            <a:extLst>
              <a:ext uri="{FF2B5EF4-FFF2-40B4-BE49-F238E27FC236}">
                <a16:creationId xmlns:a16="http://schemas.microsoft.com/office/drawing/2014/main" id="{7D4CBEEF-D49E-DBCB-6936-6FAE921FC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18108-C822-3803-C7D9-F4378825B463}"/>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2419645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7E79-D859-734C-181B-D279A69B790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8978F36-A432-1627-F599-045B4961625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2AB647-B2FD-BC1C-F0F4-FA70947D23C3}"/>
              </a:ext>
            </a:extLst>
          </p:cNvPr>
          <p:cNvSpPr>
            <a:spLocks noGrp="1"/>
          </p:cNvSpPr>
          <p:nvPr>
            <p:ph type="dt" sz="half" idx="10"/>
          </p:nvPr>
        </p:nvSpPr>
        <p:spPr/>
        <p:txBody>
          <a:bodyPr/>
          <a:lstStyle/>
          <a:p>
            <a:fld id="{DC37C2A2-94AF-D745-83C6-5B724DE6D210}" type="datetimeFigureOut">
              <a:rPr lang="en-US" smtClean="0"/>
              <a:t>9/5/23</a:t>
            </a:fld>
            <a:endParaRPr lang="en-US"/>
          </a:p>
        </p:txBody>
      </p:sp>
      <p:sp>
        <p:nvSpPr>
          <p:cNvPr id="5" name="Footer Placeholder 4">
            <a:extLst>
              <a:ext uri="{FF2B5EF4-FFF2-40B4-BE49-F238E27FC236}">
                <a16:creationId xmlns:a16="http://schemas.microsoft.com/office/drawing/2014/main" id="{F1F88D3A-4639-6C8B-E3B3-4F9CDDBB0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76263-0B52-CC2A-6764-4E8F3E8855E3}"/>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4258072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A2EEBC-8EBF-5F8F-4A60-20F8563F07E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BAAF4F2-A2BD-DD2D-8068-5EA8B64372B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F42C6C-FC16-F5BA-CC8B-562877DB46D6}"/>
              </a:ext>
            </a:extLst>
          </p:cNvPr>
          <p:cNvSpPr>
            <a:spLocks noGrp="1"/>
          </p:cNvSpPr>
          <p:nvPr>
            <p:ph type="dt" sz="half" idx="10"/>
          </p:nvPr>
        </p:nvSpPr>
        <p:spPr/>
        <p:txBody>
          <a:bodyPr/>
          <a:lstStyle/>
          <a:p>
            <a:fld id="{DC37C2A2-94AF-D745-83C6-5B724DE6D210}" type="datetimeFigureOut">
              <a:rPr lang="en-US" smtClean="0"/>
              <a:t>9/5/23</a:t>
            </a:fld>
            <a:endParaRPr lang="en-US"/>
          </a:p>
        </p:txBody>
      </p:sp>
      <p:sp>
        <p:nvSpPr>
          <p:cNvPr id="5" name="Footer Placeholder 4">
            <a:extLst>
              <a:ext uri="{FF2B5EF4-FFF2-40B4-BE49-F238E27FC236}">
                <a16:creationId xmlns:a16="http://schemas.microsoft.com/office/drawing/2014/main" id="{9E374DAF-6686-1041-1DA1-B5EE3F122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8AA18-21B2-43EC-8A4A-2E0119EF78BA}"/>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3569775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8524-FA4D-EE6F-73B0-5682B03EA3A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E4FE40F-78EE-10FC-A734-8976A32D7E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6B667C-0E5C-00B4-C960-C16A5B217207}"/>
              </a:ext>
            </a:extLst>
          </p:cNvPr>
          <p:cNvSpPr>
            <a:spLocks noGrp="1"/>
          </p:cNvSpPr>
          <p:nvPr>
            <p:ph type="dt" sz="half" idx="10"/>
          </p:nvPr>
        </p:nvSpPr>
        <p:spPr/>
        <p:txBody>
          <a:bodyPr/>
          <a:lstStyle/>
          <a:p>
            <a:fld id="{DC37C2A2-94AF-D745-83C6-5B724DE6D210}" type="datetimeFigureOut">
              <a:rPr lang="en-US" smtClean="0"/>
              <a:t>9/5/23</a:t>
            </a:fld>
            <a:endParaRPr lang="en-US"/>
          </a:p>
        </p:txBody>
      </p:sp>
      <p:sp>
        <p:nvSpPr>
          <p:cNvPr id="5" name="Footer Placeholder 4">
            <a:extLst>
              <a:ext uri="{FF2B5EF4-FFF2-40B4-BE49-F238E27FC236}">
                <a16:creationId xmlns:a16="http://schemas.microsoft.com/office/drawing/2014/main" id="{B8CDD28F-2913-4C31-852A-45BD0EC24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4CB6E-FECC-DECF-D317-BCC63E28F3B9}"/>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5636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CEFA-2EEB-1B91-46E3-2DE6EFF29A6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E86817F-B39C-E849-E6A5-5D6811F932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F85C60-234F-26F1-0125-6FEB36CFBAE4}"/>
              </a:ext>
            </a:extLst>
          </p:cNvPr>
          <p:cNvSpPr>
            <a:spLocks noGrp="1"/>
          </p:cNvSpPr>
          <p:nvPr>
            <p:ph type="dt" sz="half" idx="10"/>
          </p:nvPr>
        </p:nvSpPr>
        <p:spPr/>
        <p:txBody>
          <a:bodyPr/>
          <a:lstStyle/>
          <a:p>
            <a:fld id="{DC37C2A2-94AF-D745-83C6-5B724DE6D210}" type="datetimeFigureOut">
              <a:rPr lang="en-US" smtClean="0"/>
              <a:t>9/5/23</a:t>
            </a:fld>
            <a:endParaRPr lang="en-US"/>
          </a:p>
        </p:txBody>
      </p:sp>
      <p:sp>
        <p:nvSpPr>
          <p:cNvPr id="5" name="Footer Placeholder 4">
            <a:extLst>
              <a:ext uri="{FF2B5EF4-FFF2-40B4-BE49-F238E27FC236}">
                <a16:creationId xmlns:a16="http://schemas.microsoft.com/office/drawing/2014/main" id="{DEDD17CC-439D-1F28-D786-58A44E7F3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A804A-6276-D7A7-E3BF-3C94DEF280FF}"/>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364902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AABAA-A48C-D934-D26C-EA970E428C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3037BA-9ADC-6FA5-18A9-F3275CF250C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55C93E7-FCEC-2154-7FC2-BAFC551AEF9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A180FB2-730C-360C-016A-125356681E44}"/>
              </a:ext>
            </a:extLst>
          </p:cNvPr>
          <p:cNvSpPr>
            <a:spLocks noGrp="1"/>
          </p:cNvSpPr>
          <p:nvPr>
            <p:ph type="dt" sz="half" idx="10"/>
          </p:nvPr>
        </p:nvSpPr>
        <p:spPr/>
        <p:txBody>
          <a:bodyPr/>
          <a:lstStyle/>
          <a:p>
            <a:fld id="{DC37C2A2-94AF-D745-83C6-5B724DE6D210}" type="datetimeFigureOut">
              <a:rPr lang="en-US" smtClean="0"/>
              <a:t>9/5/23</a:t>
            </a:fld>
            <a:endParaRPr lang="en-US"/>
          </a:p>
        </p:txBody>
      </p:sp>
      <p:sp>
        <p:nvSpPr>
          <p:cNvPr id="6" name="Footer Placeholder 5">
            <a:extLst>
              <a:ext uri="{FF2B5EF4-FFF2-40B4-BE49-F238E27FC236}">
                <a16:creationId xmlns:a16="http://schemas.microsoft.com/office/drawing/2014/main" id="{C43615F6-CFE9-A64A-F677-7AEAA30454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4A5AC2-D2E9-9913-C034-B7C997C0573A}"/>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2680177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0E880-D74F-E454-5561-119AB9079C4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81558C-E03F-D53D-28E8-9351A63BA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2374BF-3EAA-5EC7-3590-46B7B8699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B6A19D6-7013-1207-7418-0EE1A39B38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0B5412A-4CA5-29EB-B7AB-248C601F2EB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9F4DDDD-6751-5425-0364-456F67BE6D27}"/>
              </a:ext>
            </a:extLst>
          </p:cNvPr>
          <p:cNvSpPr>
            <a:spLocks noGrp="1"/>
          </p:cNvSpPr>
          <p:nvPr>
            <p:ph type="dt" sz="half" idx="10"/>
          </p:nvPr>
        </p:nvSpPr>
        <p:spPr/>
        <p:txBody>
          <a:bodyPr/>
          <a:lstStyle/>
          <a:p>
            <a:fld id="{DC37C2A2-94AF-D745-83C6-5B724DE6D210}" type="datetimeFigureOut">
              <a:rPr lang="en-US" smtClean="0"/>
              <a:t>9/5/23</a:t>
            </a:fld>
            <a:endParaRPr lang="en-US"/>
          </a:p>
        </p:txBody>
      </p:sp>
      <p:sp>
        <p:nvSpPr>
          <p:cNvPr id="8" name="Footer Placeholder 7">
            <a:extLst>
              <a:ext uri="{FF2B5EF4-FFF2-40B4-BE49-F238E27FC236}">
                <a16:creationId xmlns:a16="http://schemas.microsoft.com/office/drawing/2014/main" id="{973980FB-8832-7510-892C-7D60564688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703C87-3DB3-4042-F712-18ACC03A4DB6}"/>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164889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ADC40-A12B-6D01-5980-9DB360F6CAD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C25789F-B136-3FC9-877A-790E835A3E7D}"/>
              </a:ext>
            </a:extLst>
          </p:cNvPr>
          <p:cNvSpPr>
            <a:spLocks noGrp="1"/>
          </p:cNvSpPr>
          <p:nvPr>
            <p:ph type="dt" sz="half" idx="10"/>
          </p:nvPr>
        </p:nvSpPr>
        <p:spPr/>
        <p:txBody>
          <a:bodyPr/>
          <a:lstStyle/>
          <a:p>
            <a:fld id="{DC37C2A2-94AF-D745-83C6-5B724DE6D210}" type="datetimeFigureOut">
              <a:rPr lang="en-US" smtClean="0"/>
              <a:t>9/5/23</a:t>
            </a:fld>
            <a:endParaRPr lang="en-US"/>
          </a:p>
        </p:txBody>
      </p:sp>
      <p:sp>
        <p:nvSpPr>
          <p:cNvPr id="4" name="Footer Placeholder 3">
            <a:extLst>
              <a:ext uri="{FF2B5EF4-FFF2-40B4-BE49-F238E27FC236}">
                <a16:creationId xmlns:a16="http://schemas.microsoft.com/office/drawing/2014/main" id="{57D55063-1A87-646E-4CEF-FB865FF863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A695D-1287-5439-9996-47E7E579BF94}"/>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1011569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FC41FC-3E07-1F35-D9AF-2F3F60370118}"/>
              </a:ext>
            </a:extLst>
          </p:cNvPr>
          <p:cNvSpPr>
            <a:spLocks noGrp="1"/>
          </p:cNvSpPr>
          <p:nvPr>
            <p:ph type="dt" sz="half" idx="10"/>
          </p:nvPr>
        </p:nvSpPr>
        <p:spPr/>
        <p:txBody>
          <a:bodyPr/>
          <a:lstStyle/>
          <a:p>
            <a:fld id="{DC37C2A2-94AF-D745-83C6-5B724DE6D210}" type="datetimeFigureOut">
              <a:rPr lang="en-US" smtClean="0"/>
              <a:t>9/5/23</a:t>
            </a:fld>
            <a:endParaRPr lang="en-US"/>
          </a:p>
        </p:txBody>
      </p:sp>
      <p:sp>
        <p:nvSpPr>
          <p:cNvPr id="3" name="Footer Placeholder 2">
            <a:extLst>
              <a:ext uri="{FF2B5EF4-FFF2-40B4-BE49-F238E27FC236}">
                <a16:creationId xmlns:a16="http://schemas.microsoft.com/office/drawing/2014/main" id="{DB6054F5-38AE-2D93-4944-53BA52C20A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C76D76-95EF-BA16-37C2-6052C04A662B}"/>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418365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551A5-C880-039C-0C55-0C2AF3CF8D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260A86-E442-6358-A0C9-D2879F2C6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271149E-CA60-5822-D7EF-F1F34CA62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CBC8A0-79DF-03A1-3E23-A77885F2FAF2}"/>
              </a:ext>
            </a:extLst>
          </p:cNvPr>
          <p:cNvSpPr>
            <a:spLocks noGrp="1"/>
          </p:cNvSpPr>
          <p:nvPr>
            <p:ph type="dt" sz="half" idx="10"/>
          </p:nvPr>
        </p:nvSpPr>
        <p:spPr/>
        <p:txBody>
          <a:bodyPr/>
          <a:lstStyle/>
          <a:p>
            <a:fld id="{DC37C2A2-94AF-D745-83C6-5B724DE6D210}" type="datetimeFigureOut">
              <a:rPr lang="en-US" smtClean="0"/>
              <a:t>9/5/23</a:t>
            </a:fld>
            <a:endParaRPr lang="en-US"/>
          </a:p>
        </p:txBody>
      </p:sp>
      <p:sp>
        <p:nvSpPr>
          <p:cNvPr id="6" name="Footer Placeholder 5">
            <a:extLst>
              <a:ext uri="{FF2B5EF4-FFF2-40B4-BE49-F238E27FC236}">
                <a16:creationId xmlns:a16="http://schemas.microsoft.com/office/drawing/2014/main" id="{C1CBC065-7ADA-9136-978B-3AAB2811C4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9DD1B6-FE75-99C2-26AF-07C13616BF49}"/>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2473871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4CF4-9C6A-3036-9D78-7A14196BC4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B7DA46B-867E-0B61-01FE-F5AE25C03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BF022B-E820-C2BD-CE25-42C7DAC0B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A7C4CDD-FD73-8F37-B699-6EE891A36872}"/>
              </a:ext>
            </a:extLst>
          </p:cNvPr>
          <p:cNvSpPr>
            <a:spLocks noGrp="1"/>
          </p:cNvSpPr>
          <p:nvPr>
            <p:ph type="dt" sz="half" idx="10"/>
          </p:nvPr>
        </p:nvSpPr>
        <p:spPr/>
        <p:txBody>
          <a:bodyPr/>
          <a:lstStyle/>
          <a:p>
            <a:fld id="{DC37C2A2-94AF-D745-83C6-5B724DE6D210}" type="datetimeFigureOut">
              <a:rPr lang="en-US" smtClean="0"/>
              <a:t>9/5/23</a:t>
            </a:fld>
            <a:endParaRPr lang="en-US"/>
          </a:p>
        </p:txBody>
      </p:sp>
      <p:sp>
        <p:nvSpPr>
          <p:cNvPr id="6" name="Footer Placeholder 5">
            <a:extLst>
              <a:ext uri="{FF2B5EF4-FFF2-40B4-BE49-F238E27FC236}">
                <a16:creationId xmlns:a16="http://schemas.microsoft.com/office/drawing/2014/main" id="{B112ADE9-597C-7017-D9F2-118D70975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D1AE7A-EB8B-7B2D-D27E-2D87B7146A10}"/>
              </a:ext>
            </a:extLst>
          </p:cNvPr>
          <p:cNvSpPr>
            <a:spLocks noGrp="1"/>
          </p:cNvSpPr>
          <p:nvPr>
            <p:ph type="sldNum" sz="quarter" idx="12"/>
          </p:nvPr>
        </p:nvSpPr>
        <p:spPr/>
        <p:txBody>
          <a:bodyPr/>
          <a:lstStyle/>
          <a:p>
            <a:fld id="{C8871DCF-CB08-C243-9825-ADB1F06F2EE7}" type="slidenum">
              <a:rPr lang="en-US" smtClean="0"/>
              <a:t>‹#›</a:t>
            </a:fld>
            <a:endParaRPr lang="en-US"/>
          </a:p>
        </p:txBody>
      </p:sp>
    </p:spTree>
    <p:extLst>
      <p:ext uri="{BB962C8B-B14F-4D97-AF65-F5344CB8AC3E}">
        <p14:creationId xmlns:p14="http://schemas.microsoft.com/office/powerpoint/2010/main" val="4012420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7513A-BA53-ADEF-5A2B-86F3AFD8AF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A366FB9-E4D7-EA63-EEFB-98F5773D87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A00CC3F-735C-7179-7642-FF85B2CE11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7C2A2-94AF-D745-83C6-5B724DE6D210}" type="datetimeFigureOut">
              <a:rPr lang="en-US" smtClean="0"/>
              <a:t>9/5/23</a:t>
            </a:fld>
            <a:endParaRPr lang="en-US"/>
          </a:p>
        </p:txBody>
      </p:sp>
      <p:sp>
        <p:nvSpPr>
          <p:cNvPr id="5" name="Footer Placeholder 4">
            <a:extLst>
              <a:ext uri="{FF2B5EF4-FFF2-40B4-BE49-F238E27FC236}">
                <a16:creationId xmlns:a16="http://schemas.microsoft.com/office/drawing/2014/main" id="{B3BEAE3B-1822-8E03-B814-B6FC07819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CAC4A1-3CE3-9ACF-BBF5-C556AB0D6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71DCF-CB08-C243-9825-ADB1F06F2EE7}" type="slidenum">
              <a:rPr lang="en-US" smtClean="0"/>
              <a:t>‹#›</a:t>
            </a:fld>
            <a:endParaRPr lang="en-US"/>
          </a:p>
        </p:txBody>
      </p:sp>
    </p:spTree>
    <p:extLst>
      <p:ext uri="{BB962C8B-B14F-4D97-AF65-F5344CB8AC3E}">
        <p14:creationId xmlns:p14="http://schemas.microsoft.com/office/powerpoint/2010/main" val="24954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F666E-1F6C-6097-C4C4-7DAE0CDD6772}"/>
              </a:ext>
            </a:extLst>
          </p:cNvPr>
          <p:cNvSpPr>
            <a:spLocks noGrp="1"/>
          </p:cNvSpPr>
          <p:nvPr>
            <p:ph type="ctrTitle"/>
          </p:nvPr>
        </p:nvSpPr>
        <p:spPr>
          <a:xfrm>
            <a:off x="804672" y="5116529"/>
            <a:ext cx="10592174" cy="1000655"/>
          </a:xfrm>
        </p:spPr>
        <p:txBody>
          <a:bodyPr anchor="t">
            <a:normAutofit/>
          </a:bodyPr>
          <a:lstStyle/>
          <a:p>
            <a:pPr algn="l"/>
            <a:r>
              <a:rPr lang="en-IN" sz="3700" b="1" dirty="0">
                <a:solidFill>
                  <a:srgbClr val="356766"/>
                </a:solidFill>
                <a:latin typeface="Victor Mono" pitchFamily="49" charset="0"/>
              </a:rPr>
              <a:t>A Journey into Distributed Processing</a:t>
            </a:r>
            <a:r>
              <a:rPr lang="en-US" sz="3700" dirty="0">
                <a:solidFill>
                  <a:srgbClr val="356766"/>
                </a:solidFill>
              </a:rPr>
              <a:t> </a:t>
            </a:r>
          </a:p>
        </p:txBody>
      </p:sp>
      <p:pic>
        <p:nvPicPr>
          <p:cNvPr id="10" name="Picture 9" descr="A close-up of a wave&#10;&#10;Description automatically generated">
            <a:extLst>
              <a:ext uri="{FF2B5EF4-FFF2-40B4-BE49-F238E27FC236}">
                <a16:creationId xmlns:a16="http://schemas.microsoft.com/office/drawing/2014/main" id="{8108F57E-6211-1DBC-8B88-0AC1FCE8E051}"/>
              </a:ext>
            </a:extLst>
          </p:cNvPr>
          <p:cNvPicPr>
            <a:picLocks noChangeAspect="1"/>
          </p:cNvPicPr>
          <p:nvPr/>
        </p:nvPicPr>
        <p:blipFill rotWithShape="1">
          <a:blip r:embed="rId2"/>
          <a:srcRect t="8351" b="11039"/>
          <a:stretch/>
        </p:blipFill>
        <p:spPr>
          <a:xfrm>
            <a:off x="-1" y="10"/>
            <a:ext cx="12192001" cy="4201449"/>
          </a:xfrm>
          <a:prstGeom prst="rect">
            <a:avLst/>
          </a:prstGeom>
        </p:spPr>
      </p:pic>
      <p:grpSp>
        <p:nvGrpSpPr>
          <p:cNvPr id="48" name="Group 47">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49" name="Freeform: Shape 48">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6E626886-6B27-3482-4305-13DB0F9834D1}"/>
              </a:ext>
            </a:extLst>
          </p:cNvPr>
          <p:cNvSpPr>
            <a:spLocks noGrp="1"/>
          </p:cNvSpPr>
          <p:nvPr>
            <p:ph type="subTitle" idx="1"/>
          </p:nvPr>
        </p:nvSpPr>
        <p:spPr>
          <a:xfrm>
            <a:off x="804672" y="4580785"/>
            <a:ext cx="9416898" cy="484374"/>
          </a:xfrm>
        </p:spPr>
        <p:txBody>
          <a:bodyPr anchor="b">
            <a:normAutofit/>
          </a:bodyPr>
          <a:lstStyle/>
          <a:p>
            <a:pPr algn="l"/>
            <a:r>
              <a:rPr lang="en-US" sz="2000">
                <a:solidFill>
                  <a:schemeClr val="tx2"/>
                </a:solidFill>
                <a:latin typeface="Annai MN" pitchFamily="2" charset="77"/>
                <a:ea typeface="Annai MN" pitchFamily="2" charset="77"/>
                <a:cs typeface="Annai MN" pitchFamily="2" charset="77"/>
              </a:rPr>
              <a:t>Jerry Thomas</a:t>
            </a:r>
          </a:p>
        </p:txBody>
      </p:sp>
    </p:spTree>
    <p:extLst>
      <p:ext uri="{BB962C8B-B14F-4D97-AF65-F5344CB8AC3E}">
        <p14:creationId xmlns:p14="http://schemas.microsoft.com/office/powerpoint/2010/main" val="303348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F9F2-618F-22AB-72FB-F7E3BACC9665}"/>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6E061944-5558-C589-02BF-6B427169E2F7}"/>
              </a:ext>
            </a:extLst>
          </p:cNvPr>
          <p:cNvSpPr>
            <a:spLocks noGrp="1"/>
          </p:cNvSpPr>
          <p:nvPr>
            <p:ph idx="1"/>
          </p:nvPr>
        </p:nvSpPr>
        <p:spPr/>
        <p:txBody>
          <a:bodyPr/>
          <a:lstStyle/>
          <a:p>
            <a:r>
              <a:rPr lang="en-US" dirty="0"/>
              <a:t>Think of a deployment as a way to organize and control your flows. It's like a blueprint that tells Prefect how to run your workflows.</a:t>
            </a:r>
          </a:p>
          <a:p>
            <a:endParaRPr lang="en-US" dirty="0"/>
          </a:p>
          <a:p>
            <a:r>
              <a:rPr lang="en-US" dirty="0"/>
              <a:t>Here's what you need to know:</a:t>
            </a:r>
          </a:p>
          <a:p>
            <a:r>
              <a:rPr lang="en-US" dirty="0"/>
              <a:t>- A deployment is linked to one main flow, which can have many tasks and </a:t>
            </a:r>
            <a:r>
              <a:rPr lang="en-US" dirty="0" err="1"/>
              <a:t>subflows</a:t>
            </a:r>
            <a:r>
              <a:rPr lang="en-US" dirty="0"/>
              <a:t> inside it.</a:t>
            </a:r>
          </a:p>
          <a:p>
            <a:r>
              <a:rPr lang="en-US" dirty="0"/>
              <a:t>- But the same flow can be used in multiple deployments.</a:t>
            </a:r>
          </a:p>
          <a:p>
            <a:r>
              <a:rPr lang="en-US" dirty="0"/>
              <a:t>- Overall, a deployment helps you manage your flows, whether you run them from the command line, a user interface, or through code.</a:t>
            </a:r>
          </a:p>
        </p:txBody>
      </p:sp>
    </p:spTree>
    <p:extLst>
      <p:ext uri="{BB962C8B-B14F-4D97-AF65-F5344CB8AC3E}">
        <p14:creationId xmlns:p14="http://schemas.microsoft.com/office/powerpoint/2010/main" val="2874030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64689-C597-5EF6-B321-01E813109B07}"/>
              </a:ext>
            </a:extLst>
          </p:cNvPr>
          <p:cNvSpPr>
            <a:spLocks noGrp="1"/>
          </p:cNvSpPr>
          <p:nvPr>
            <p:ph type="title"/>
          </p:nvPr>
        </p:nvSpPr>
        <p:spPr/>
        <p:txBody>
          <a:bodyPr/>
          <a:lstStyle/>
          <a:p>
            <a:r>
              <a:rPr lang="en-US" dirty="0"/>
              <a:t>Work Pools and Workers</a:t>
            </a:r>
          </a:p>
        </p:txBody>
      </p:sp>
      <p:sp>
        <p:nvSpPr>
          <p:cNvPr id="3" name="Content Placeholder 2">
            <a:extLst>
              <a:ext uri="{FF2B5EF4-FFF2-40B4-BE49-F238E27FC236}">
                <a16:creationId xmlns:a16="http://schemas.microsoft.com/office/drawing/2014/main" id="{1462F19E-1C61-C946-C3C0-B50D593682F2}"/>
              </a:ext>
            </a:extLst>
          </p:cNvPr>
          <p:cNvSpPr>
            <a:spLocks noGrp="1"/>
          </p:cNvSpPr>
          <p:nvPr>
            <p:ph idx="1"/>
          </p:nvPr>
        </p:nvSpPr>
        <p:spPr/>
        <p:txBody>
          <a:bodyPr/>
          <a:lstStyle/>
          <a:p>
            <a:r>
              <a:rPr lang="en-US" dirty="0"/>
              <a:t>Work pools and workers bridge the Prefect orchestration environment with your execution environment. When a deployment creates a flow run, it is submitted to a specific work pool for scheduling. A worker running in the execution environment can poll its respective work pool for new runs to execute, or the work pool can submit flow runs to serverless infrastructure directly, depending on your configuration.</a:t>
            </a:r>
            <a:br>
              <a:rPr lang="en-US" dirty="0"/>
            </a:br>
            <a:endParaRPr lang="en-US" dirty="0"/>
          </a:p>
        </p:txBody>
      </p:sp>
    </p:spTree>
    <p:extLst>
      <p:ext uri="{BB962C8B-B14F-4D97-AF65-F5344CB8AC3E}">
        <p14:creationId xmlns:p14="http://schemas.microsoft.com/office/powerpoint/2010/main" val="1307499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D2BD-CEBB-B282-380F-7A64F4F26F8D}"/>
              </a:ext>
            </a:extLst>
          </p:cNvPr>
          <p:cNvSpPr>
            <a:spLocks noGrp="1"/>
          </p:cNvSpPr>
          <p:nvPr>
            <p:ph type="title"/>
          </p:nvPr>
        </p:nvSpPr>
        <p:spPr/>
        <p:txBody>
          <a:bodyPr/>
          <a:lstStyle/>
          <a:p>
            <a:r>
              <a:rPr lang="en-US" dirty="0"/>
              <a:t>Schedules</a:t>
            </a:r>
          </a:p>
        </p:txBody>
      </p:sp>
      <p:sp>
        <p:nvSpPr>
          <p:cNvPr id="3" name="Content Placeholder 2">
            <a:extLst>
              <a:ext uri="{FF2B5EF4-FFF2-40B4-BE49-F238E27FC236}">
                <a16:creationId xmlns:a16="http://schemas.microsoft.com/office/drawing/2014/main" id="{72D1D28F-2C83-BDDD-7253-BD5E8C93EB09}"/>
              </a:ext>
            </a:extLst>
          </p:cNvPr>
          <p:cNvSpPr>
            <a:spLocks noGrp="1"/>
          </p:cNvSpPr>
          <p:nvPr>
            <p:ph idx="1"/>
          </p:nvPr>
        </p:nvSpPr>
        <p:spPr/>
        <p:txBody>
          <a:bodyPr>
            <a:normAutofit fontScale="77500" lnSpcReduction="20000"/>
          </a:bodyPr>
          <a:lstStyle/>
          <a:p>
            <a:pPr marL="0" indent="0">
              <a:buNone/>
            </a:pPr>
            <a:r>
              <a:rPr lang="en-US" dirty="0"/>
              <a:t>Schedules are like timers for Prefect. They make Prefect run your flows automatically at specific times.</a:t>
            </a:r>
          </a:p>
          <a:p>
            <a:endParaRPr lang="en-US" dirty="0"/>
          </a:p>
          <a:p>
            <a:pPr marL="0" indent="0">
              <a:buNone/>
            </a:pPr>
            <a:r>
              <a:rPr lang="en-US" dirty="0"/>
              <a:t>Here's how it works:</a:t>
            </a:r>
          </a:p>
          <a:p>
            <a:pPr marL="0" indent="0">
              <a:buNone/>
            </a:pPr>
            <a:r>
              <a:rPr lang="en-US" dirty="0"/>
              <a:t>- You can set a schedule for any flow deployment.</a:t>
            </a:r>
          </a:p>
          <a:p>
            <a:pPr marL="0" indent="0">
              <a:buNone/>
            </a:pPr>
            <a:r>
              <a:rPr lang="en-US" dirty="0"/>
              <a:t>- Prefect's Scheduler service keeps an eye on all deployments and starts new flow runs based on the schedule.</a:t>
            </a:r>
          </a:p>
          <a:p>
            <a:pPr marL="0" indent="0">
              <a:buNone/>
            </a:pPr>
            <a:r>
              <a:rPr lang="en-US" dirty="0"/>
              <a:t>- There are four main ways to set a schedule:</a:t>
            </a:r>
          </a:p>
          <a:p>
            <a:pPr marL="0" indent="0">
              <a:buNone/>
            </a:pPr>
            <a:r>
              <a:rPr lang="en-US" dirty="0"/>
              <a:t>  1. Use the Prefect user interface.</a:t>
            </a:r>
          </a:p>
          <a:p>
            <a:pPr marL="0" indent="0">
              <a:buNone/>
            </a:pPr>
            <a:r>
              <a:rPr lang="en-US" dirty="0"/>
              <a:t>  2. Use commands with flags (like </a:t>
            </a:r>
            <a:r>
              <a:rPr lang="en-US" dirty="0" err="1"/>
              <a:t>cron</a:t>
            </a:r>
            <a:r>
              <a:rPr lang="en-US" dirty="0"/>
              <a:t>, interval, or </a:t>
            </a:r>
            <a:r>
              <a:rPr lang="en-US" dirty="0" err="1"/>
              <a:t>rrule</a:t>
            </a:r>
            <a:r>
              <a:rPr lang="en-US" dirty="0"/>
              <a:t>) when you create a deployment using the command line.</a:t>
            </a:r>
          </a:p>
          <a:p>
            <a:pPr marL="0" indent="0">
              <a:buNone/>
            </a:pPr>
            <a:r>
              <a:rPr lang="en-US" dirty="0"/>
              <a:t>  3. Set a schedule in a Python deployment file using the "schedule" parameter.</a:t>
            </a:r>
          </a:p>
          <a:p>
            <a:pPr marL="0" indent="0">
              <a:buNone/>
            </a:pPr>
            <a:r>
              <a:rPr lang="en-US" dirty="0"/>
              <a:t>  4. Manually edit the schedule in a deployment's YAML file.</a:t>
            </a:r>
          </a:p>
        </p:txBody>
      </p:sp>
    </p:spTree>
    <p:extLst>
      <p:ext uri="{BB962C8B-B14F-4D97-AF65-F5344CB8AC3E}">
        <p14:creationId xmlns:p14="http://schemas.microsoft.com/office/powerpoint/2010/main" val="1421578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B3F3D-0A31-3192-427E-0C7FE0F1E78F}"/>
              </a:ext>
            </a:extLst>
          </p:cNvPr>
          <p:cNvSpPr>
            <a:spLocks noGrp="1"/>
          </p:cNvSpPr>
          <p:nvPr>
            <p:ph type="title"/>
          </p:nvPr>
        </p:nvSpPr>
        <p:spPr/>
        <p:txBody>
          <a:bodyPr/>
          <a:lstStyle/>
          <a:p>
            <a:r>
              <a:rPr lang="en-US" dirty="0"/>
              <a:t>States</a:t>
            </a:r>
          </a:p>
        </p:txBody>
      </p:sp>
      <p:sp>
        <p:nvSpPr>
          <p:cNvPr id="3" name="Content Placeholder 2">
            <a:extLst>
              <a:ext uri="{FF2B5EF4-FFF2-40B4-BE49-F238E27FC236}">
                <a16:creationId xmlns:a16="http://schemas.microsoft.com/office/drawing/2014/main" id="{1812B443-D2A0-84C3-AC2A-21552A9005CC}"/>
              </a:ext>
            </a:extLst>
          </p:cNvPr>
          <p:cNvSpPr>
            <a:spLocks noGrp="1"/>
          </p:cNvSpPr>
          <p:nvPr>
            <p:ph idx="1"/>
          </p:nvPr>
        </p:nvSpPr>
        <p:spPr/>
        <p:txBody>
          <a:bodyPr>
            <a:normAutofit fontScale="77500" lnSpcReduction="20000"/>
          </a:bodyPr>
          <a:lstStyle/>
          <a:p>
            <a:pPr marL="0" indent="0">
              <a:buNone/>
            </a:pPr>
            <a:r>
              <a:rPr lang="en-US" dirty="0"/>
              <a:t>States are like detailed status reports for tasks and workflows. While you don't have to be an expert in states, understanding them can give your workflows more control.</a:t>
            </a:r>
          </a:p>
          <a:p>
            <a:endParaRPr lang="en-US" dirty="0"/>
          </a:p>
          <a:p>
            <a:r>
              <a:rPr lang="en-US" dirty="0"/>
              <a:t>States give you a lot of information:</a:t>
            </a:r>
          </a:p>
          <a:p>
            <a:r>
              <a:rPr lang="en-US" dirty="0"/>
              <a:t>- They can tell you if a task is going to try again soon.</a:t>
            </a:r>
          </a:p>
          <a:p>
            <a:r>
              <a:rPr lang="en-US" dirty="0"/>
              <a:t>- They show when a task is successful and what it did.</a:t>
            </a:r>
          </a:p>
          <a:p>
            <a:r>
              <a:rPr lang="en-US" dirty="0"/>
              <a:t>- They reveal if a task was supposed to run but got canceled.</a:t>
            </a:r>
          </a:p>
          <a:p>
            <a:r>
              <a:rPr lang="en-US" dirty="0"/>
              <a:t>- They explain when a task reused a past result instead of running again.</a:t>
            </a:r>
          </a:p>
          <a:p>
            <a:r>
              <a:rPr lang="en-US" dirty="0"/>
              <a:t>- They tell you if a task failed because it took too long.</a:t>
            </a:r>
          </a:p>
          <a:p>
            <a:endParaRPr lang="en-US" dirty="0"/>
          </a:p>
          <a:p>
            <a:pPr marL="0" indent="0">
              <a:buNone/>
            </a:pPr>
            <a:r>
              <a:rPr lang="en-US" dirty="0"/>
              <a:t>In short, states are like superpowers for your workflows, helping you understand what's happening at any moment.</a:t>
            </a:r>
          </a:p>
        </p:txBody>
      </p:sp>
    </p:spTree>
    <p:extLst>
      <p:ext uri="{BB962C8B-B14F-4D97-AF65-F5344CB8AC3E}">
        <p14:creationId xmlns:p14="http://schemas.microsoft.com/office/powerpoint/2010/main" val="1388424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BE4D-C28B-2B41-59E5-71FCE9FEBD3E}"/>
              </a:ext>
            </a:extLst>
          </p:cNvPr>
          <p:cNvSpPr>
            <a:spLocks noGrp="1"/>
          </p:cNvSpPr>
          <p:nvPr>
            <p:ph type="title"/>
          </p:nvPr>
        </p:nvSpPr>
        <p:spPr/>
        <p:txBody>
          <a:bodyPr/>
          <a:lstStyle/>
          <a:p>
            <a:r>
              <a:rPr lang="en-US" dirty="0"/>
              <a:t>Task Runners</a:t>
            </a:r>
          </a:p>
        </p:txBody>
      </p:sp>
      <p:sp>
        <p:nvSpPr>
          <p:cNvPr id="3" name="Content Placeholder 2">
            <a:extLst>
              <a:ext uri="{FF2B5EF4-FFF2-40B4-BE49-F238E27FC236}">
                <a16:creationId xmlns:a16="http://schemas.microsoft.com/office/drawing/2014/main" id="{AC23ACA0-FF87-86CB-A018-3CD4E35E2EDD}"/>
              </a:ext>
            </a:extLst>
          </p:cNvPr>
          <p:cNvSpPr>
            <a:spLocks noGrp="1"/>
          </p:cNvSpPr>
          <p:nvPr>
            <p:ph idx="1"/>
          </p:nvPr>
        </p:nvSpPr>
        <p:spPr/>
        <p:txBody>
          <a:bodyPr/>
          <a:lstStyle/>
          <a:p>
            <a:r>
              <a:rPr lang="en-US" dirty="0"/>
              <a:t>Task runners enable you to engage specific executors for Prefect tasks, such as for concurrent, parallel, or distributed execution of tasks.</a:t>
            </a:r>
          </a:p>
          <a:p>
            <a:r>
              <a:rPr lang="en-US" dirty="0"/>
              <a:t>Task runners are not required for task execution. If you call a task function directly, the task executes as a regular Python function, without a task runner, and produces whatever result is returned by the function.</a:t>
            </a:r>
          </a:p>
          <a:p>
            <a:endParaRPr lang="en-US" dirty="0"/>
          </a:p>
        </p:txBody>
      </p:sp>
    </p:spTree>
    <p:extLst>
      <p:ext uri="{BB962C8B-B14F-4D97-AF65-F5344CB8AC3E}">
        <p14:creationId xmlns:p14="http://schemas.microsoft.com/office/powerpoint/2010/main" val="3928493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7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Freeform: Shape 308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074" name="Picture 2" descr="Letscode.hu – … minden ami fejlesztés">
            <a:extLst>
              <a:ext uri="{FF2B5EF4-FFF2-40B4-BE49-F238E27FC236}">
                <a16:creationId xmlns:a16="http://schemas.microsoft.com/office/drawing/2014/main" id="{85CD369B-FFF2-D1ED-0F6E-1BCFF54676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72233" y="1201003"/>
            <a:ext cx="4107976" cy="410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352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rdiogram">
            <a:extLst>
              <a:ext uri="{FF2B5EF4-FFF2-40B4-BE49-F238E27FC236}">
                <a16:creationId xmlns:a16="http://schemas.microsoft.com/office/drawing/2014/main" id="{90A948B1-9AF4-1C1A-D9C1-90A95C1EC5ED}"/>
              </a:ext>
            </a:extLst>
          </p:cNvPr>
          <p:cNvPicPr>
            <a:picLocks noChangeAspect="1"/>
          </p:cNvPicPr>
          <p:nvPr/>
        </p:nvPicPr>
        <p:blipFill rotWithShape="1">
          <a:blip r:embed="rId2"/>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97E78E69-2E06-F769-EEFA-47D911CC0B6B}"/>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Streaming Anomaly Detection</a:t>
            </a:r>
          </a:p>
        </p:txBody>
      </p:sp>
    </p:spTree>
    <p:extLst>
      <p:ext uri="{BB962C8B-B14F-4D97-AF65-F5344CB8AC3E}">
        <p14:creationId xmlns:p14="http://schemas.microsoft.com/office/powerpoint/2010/main" val="2238946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ny question marks on black background">
            <a:extLst>
              <a:ext uri="{FF2B5EF4-FFF2-40B4-BE49-F238E27FC236}">
                <a16:creationId xmlns:a16="http://schemas.microsoft.com/office/drawing/2014/main" id="{994BF52C-94A8-DBDE-12D3-6ADBCAE56E04}"/>
              </a:ext>
            </a:extLst>
          </p:cNvPr>
          <p:cNvPicPr>
            <a:picLocks noChangeAspect="1"/>
          </p:cNvPicPr>
          <p:nvPr/>
        </p:nvPicPr>
        <p:blipFill rotWithShape="1">
          <a:blip r:embed="rId2"/>
          <a:srcRect t="7787"/>
          <a:stretch/>
        </p:blipFill>
        <p:spPr>
          <a:xfrm>
            <a:off x="20" y="10"/>
            <a:ext cx="12191980" cy="6857990"/>
          </a:xfrm>
          <a:prstGeom prst="rect">
            <a:avLst/>
          </a:prstGeom>
        </p:spPr>
      </p:pic>
      <p:sp>
        <p:nvSpPr>
          <p:cNvPr id="2" name="Title 1">
            <a:extLst>
              <a:ext uri="{FF2B5EF4-FFF2-40B4-BE49-F238E27FC236}">
                <a16:creationId xmlns:a16="http://schemas.microsoft.com/office/drawing/2014/main" id="{ABEC8C06-CEA9-CEA7-0241-C14B2BC9183D}"/>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Questions</a:t>
            </a:r>
          </a:p>
        </p:txBody>
      </p:sp>
    </p:spTree>
    <p:extLst>
      <p:ext uri="{BB962C8B-B14F-4D97-AF65-F5344CB8AC3E}">
        <p14:creationId xmlns:p14="http://schemas.microsoft.com/office/powerpoint/2010/main" val="268276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B41A73-6D5A-3333-9AE6-A1C5113E6DBC}"/>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solidFill>
                  <a:srgbClr val="356766"/>
                </a:solidFill>
              </a:rPr>
              <a:t>Setting Sail</a:t>
            </a:r>
          </a:p>
        </p:txBody>
      </p:sp>
      <p:sp>
        <p:nvSpPr>
          <p:cNvPr id="5" name="Text Placeholder 4">
            <a:extLst>
              <a:ext uri="{FF2B5EF4-FFF2-40B4-BE49-F238E27FC236}">
                <a16:creationId xmlns:a16="http://schemas.microsoft.com/office/drawing/2014/main" id="{80DD07A6-23FC-5FDE-A7E4-BC4EBE5C66FC}"/>
              </a:ext>
            </a:extLst>
          </p:cNvPr>
          <p:cNvSpPr>
            <a:spLocks noGrp="1"/>
          </p:cNvSpPr>
          <p:nvPr>
            <p:ph type="body" idx="1"/>
          </p:nvPr>
        </p:nvSpPr>
        <p:spPr>
          <a:xfrm>
            <a:off x="890339" y="4636008"/>
            <a:ext cx="3734014" cy="1572768"/>
          </a:xfrm>
        </p:spPr>
        <p:txBody>
          <a:bodyPr vert="horz" lIns="91440" tIns="45720" rIns="91440" bIns="45720" rtlCol="0">
            <a:normAutofit/>
          </a:bodyPr>
          <a:lstStyle/>
          <a:p>
            <a:endParaRPr lang="en-US">
              <a:solidFill>
                <a:schemeClr val="tx1"/>
              </a:solidFill>
            </a:endParaRPr>
          </a:p>
        </p:txBody>
      </p:sp>
      <p:sp>
        <p:nvSpPr>
          <p:cNvPr id="2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ailboat on the water&#10;&#10;Description automatically generated">
            <a:extLst>
              <a:ext uri="{FF2B5EF4-FFF2-40B4-BE49-F238E27FC236}">
                <a16:creationId xmlns:a16="http://schemas.microsoft.com/office/drawing/2014/main" id="{B2223248-E447-D363-2792-180B195B55D7}"/>
              </a:ext>
            </a:extLst>
          </p:cNvPr>
          <p:cNvPicPr>
            <a:picLocks noChangeAspect="1"/>
          </p:cNvPicPr>
          <p:nvPr/>
        </p:nvPicPr>
        <p:blipFill rotWithShape="1">
          <a:blip r:embed="rId2"/>
          <a:srcRect t="33452"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8773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le 3">
            <a:extLst>
              <a:ext uri="{FF2B5EF4-FFF2-40B4-BE49-F238E27FC236}">
                <a16:creationId xmlns:a16="http://schemas.microsoft.com/office/drawing/2014/main" id="{99284FE6-3CDB-71C8-F259-784269BBF87A}"/>
              </a:ext>
            </a:extLst>
          </p:cNvPr>
          <p:cNvSpPr>
            <a:spLocks noGrp="1"/>
          </p:cNvSpPr>
          <p:nvPr>
            <p:ph type="title"/>
          </p:nvPr>
        </p:nvSpPr>
        <p:spPr>
          <a:xfrm>
            <a:off x="804672" y="457200"/>
            <a:ext cx="10579608" cy="1188720"/>
          </a:xfrm>
        </p:spPr>
        <p:txBody>
          <a:bodyPr>
            <a:normAutofit/>
          </a:bodyPr>
          <a:lstStyle/>
          <a:p>
            <a:r>
              <a:rPr lang="en-US" sz="4000" dirty="0">
                <a:solidFill>
                  <a:srgbClr val="356766"/>
                </a:solidFill>
              </a:rPr>
              <a:t>Scaling with Volume</a:t>
            </a:r>
          </a:p>
        </p:txBody>
      </p:sp>
      <p:grpSp>
        <p:nvGrpSpPr>
          <p:cNvPr id="52" name="Group 51">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53" name="Freeform: Shape 52">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6" name="Freeform: Shape 55">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59" name="Freeform: Shape 58">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 name="Content Placeholder 5">
            <a:extLst>
              <a:ext uri="{FF2B5EF4-FFF2-40B4-BE49-F238E27FC236}">
                <a16:creationId xmlns:a16="http://schemas.microsoft.com/office/drawing/2014/main" id="{F749B7A1-18EF-6C7F-C54C-209AE520E470}"/>
              </a:ext>
            </a:extLst>
          </p:cNvPr>
          <p:cNvGraphicFramePr>
            <a:graphicFrameLocks noGrp="1"/>
          </p:cNvGraphicFramePr>
          <p:nvPr>
            <p:ph idx="1"/>
            <p:extLst>
              <p:ext uri="{D42A27DB-BD31-4B8C-83A1-F6EECF244321}">
                <p14:modId xmlns:p14="http://schemas.microsoft.com/office/powerpoint/2010/main" val="1344585229"/>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9534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1CE152A-95E6-8C1D-F4D2-04B3DB3B9DE7}"/>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solidFill>
                  <a:srgbClr val="356766"/>
                </a:solidFill>
              </a:rPr>
              <a:t>Discovering the Vessel</a:t>
            </a:r>
          </a:p>
        </p:txBody>
      </p:sp>
      <p:sp>
        <p:nvSpPr>
          <p:cNvPr id="5" name="Text Placeholder 4">
            <a:extLst>
              <a:ext uri="{FF2B5EF4-FFF2-40B4-BE49-F238E27FC236}">
                <a16:creationId xmlns:a16="http://schemas.microsoft.com/office/drawing/2014/main" id="{E484AA81-0E63-8518-7C67-898C3539C9FA}"/>
              </a:ext>
            </a:extLst>
          </p:cNvPr>
          <p:cNvSpPr>
            <a:spLocks noGrp="1"/>
          </p:cNvSpPr>
          <p:nvPr>
            <p:ph type="body" idx="1"/>
          </p:nvPr>
        </p:nvSpPr>
        <p:spPr>
          <a:xfrm>
            <a:off x="890339" y="4636008"/>
            <a:ext cx="3734014" cy="1572768"/>
          </a:xfrm>
        </p:spPr>
        <p:txBody>
          <a:bodyPr vert="horz" lIns="91440" tIns="45720" rIns="91440" bIns="45720" rtlCol="0">
            <a:normAutofit/>
          </a:bodyPr>
          <a:lstStyle/>
          <a:p>
            <a:r>
              <a:rPr lang="en-US">
                <a:solidFill>
                  <a:schemeClr val="tx1"/>
                </a:solidFill>
              </a:rPr>
              <a:t>Understanding Prefect Flow</a:t>
            </a: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ope on a boat&#10;&#10;Description automatically generated">
            <a:extLst>
              <a:ext uri="{FF2B5EF4-FFF2-40B4-BE49-F238E27FC236}">
                <a16:creationId xmlns:a16="http://schemas.microsoft.com/office/drawing/2014/main" id="{2B3A2931-CD03-2530-E2CF-30A923686E65}"/>
              </a:ext>
            </a:extLst>
          </p:cNvPr>
          <p:cNvPicPr>
            <a:picLocks noChangeAspect="1"/>
          </p:cNvPicPr>
          <p:nvPr/>
        </p:nvPicPr>
        <p:blipFill>
          <a:blip r:embed="rId2"/>
          <a:srcRect t="16767" b="1676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96021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D91944D-6F53-619F-0615-0954A1327CCD}"/>
              </a:ext>
            </a:extLst>
          </p:cNvPr>
          <p:cNvSpPr>
            <a:spLocks noGrp="1"/>
          </p:cNvSpPr>
          <p:nvPr>
            <p:ph type="title"/>
          </p:nvPr>
        </p:nvSpPr>
        <p:spPr>
          <a:xfrm>
            <a:off x="1179226" y="799203"/>
            <a:ext cx="9833548" cy="781403"/>
          </a:xfrm>
        </p:spPr>
        <p:txBody>
          <a:bodyPr anchor="b">
            <a:normAutofit/>
          </a:bodyPr>
          <a:lstStyle/>
          <a:p>
            <a:r>
              <a:rPr lang="en-US" sz="3600" dirty="0">
                <a:solidFill>
                  <a:schemeClr val="tx2"/>
                </a:solidFill>
              </a:rPr>
              <a:t>What can it do?</a:t>
            </a:r>
          </a:p>
        </p:txBody>
      </p:sp>
      <p:grpSp>
        <p:nvGrpSpPr>
          <p:cNvPr id="18" name="Group 17">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6F79141-F1DE-4740-70DB-CEA7B22C3512}"/>
              </a:ext>
            </a:extLst>
          </p:cNvPr>
          <p:cNvSpPr>
            <a:spLocks noGrp="1"/>
          </p:cNvSpPr>
          <p:nvPr>
            <p:ph idx="1"/>
          </p:nvPr>
        </p:nvSpPr>
        <p:spPr>
          <a:xfrm>
            <a:off x="1179226" y="1802674"/>
            <a:ext cx="9833548" cy="4192225"/>
          </a:xfrm>
        </p:spPr>
        <p:txBody>
          <a:bodyPr anchor="ctr">
            <a:normAutofit lnSpcReduction="10000"/>
          </a:bodyPr>
          <a:lstStyle/>
          <a:p>
            <a:pPr marL="0" indent="0">
              <a:buNone/>
            </a:pPr>
            <a:r>
              <a:rPr lang="en-IN" sz="2400" b="0" i="0" u="none" strike="noStrike" dirty="0">
                <a:solidFill>
                  <a:schemeClr val="tx2"/>
                </a:solidFill>
                <a:effectLst/>
                <a:latin typeface="source-serif-pro"/>
              </a:rPr>
              <a:t>With Prefect, you can do a lot of cool things with your dataflow:</a:t>
            </a:r>
          </a:p>
          <a:p>
            <a:pPr marL="0" indent="0">
              <a:buNone/>
            </a:pPr>
            <a:endParaRPr lang="en-IN" sz="2400" b="0" i="0" u="none" strike="noStrike" dirty="0">
              <a:solidFill>
                <a:schemeClr val="tx2"/>
              </a:solidFill>
              <a:effectLst/>
              <a:latin typeface="source-serif-pro"/>
            </a:endParaRPr>
          </a:p>
          <a:p>
            <a:r>
              <a:rPr lang="en-IN" sz="2400" b="0" i="0" u="none" strike="noStrike" dirty="0">
                <a:solidFill>
                  <a:schemeClr val="tx2"/>
                </a:solidFill>
                <a:effectLst/>
                <a:latin typeface="source-serif-pro"/>
              </a:rPr>
              <a:t>Get notifications through Slack or email.</a:t>
            </a:r>
          </a:p>
          <a:p>
            <a:r>
              <a:rPr lang="en-IN" sz="2400" b="0" i="0" u="none" strike="noStrike" dirty="0">
                <a:solidFill>
                  <a:schemeClr val="tx2"/>
                </a:solidFill>
                <a:effectLst/>
                <a:latin typeface="source-serif-pro"/>
              </a:rPr>
              <a:t>Work with cloud services like AWS, GCP, Azure, or Snowflake.</a:t>
            </a:r>
          </a:p>
          <a:p>
            <a:r>
              <a:rPr lang="en-IN" sz="2400" b="0" i="0" u="none" strike="noStrike" dirty="0">
                <a:solidFill>
                  <a:schemeClr val="tx2"/>
                </a:solidFill>
                <a:effectLst/>
                <a:latin typeface="source-serif-pro"/>
              </a:rPr>
              <a:t>Connect to Docker or Kubernetes setups.</a:t>
            </a:r>
          </a:p>
          <a:p>
            <a:r>
              <a:rPr lang="en-IN" sz="2400" b="0" i="0" u="none" strike="noStrike" dirty="0">
                <a:solidFill>
                  <a:schemeClr val="tx2"/>
                </a:solidFill>
                <a:effectLst/>
                <a:latin typeface="source-serif-pro"/>
              </a:rPr>
              <a:t>Link up with data tools like </a:t>
            </a:r>
            <a:r>
              <a:rPr lang="en-IN" sz="2400" b="0" i="0" u="none" strike="noStrike" dirty="0" err="1">
                <a:solidFill>
                  <a:schemeClr val="tx2"/>
                </a:solidFill>
                <a:effectLst/>
                <a:latin typeface="source-serif-pro"/>
              </a:rPr>
              <a:t>dbt</a:t>
            </a:r>
            <a:r>
              <a:rPr lang="en-IN" sz="2400" b="0" i="0" u="none" strike="noStrike" dirty="0">
                <a:solidFill>
                  <a:schemeClr val="tx2"/>
                </a:solidFill>
                <a:effectLst/>
                <a:latin typeface="source-serif-pro"/>
              </a:rPr>
              <a:t> and </a:t>
            </a:r>
            <a:r>
              <a:rPr lang="en-IN" sz="2400" b="0" i="0" u="none" strike="noStrike" dirty="0" err="1">
                <a:solidFill>
                  <a:schemeClr val="tx2"/>
                </a:solidFill>
                <a:effectLst/>
                <a:latin typeface="source-serif-pro"/>
              </a:rPr>
              <a:t>Airbyte</a:t>
            </a:r>
            <a:r>
              <a:rPr lang="en-IN" sz="2400" b="0" i="0" u="none" strike="noStrike" dirty="0">
                <a:solidFill>
                  <a:schemeClr val="tx2"/>
                </a:solidFill>
                <a:effectLst/>
                <a:latin typeface="source-serif-pro"/>
              </a:rPr>
              <a:t>.</a:t>
            </a:r>
          </a:p>
          <a:p>
            <a:r>
              <a:rPr lang="en-IN" sz="2400" b="0" i="0" u="none" strike="noStrike" dirty="0">
                <a:solidFill>
                  <a:schemeClr val="tx2"/>
                </a:solidFill>
                <a:effectLst/>
                <a:latin typeface="source-serif-pro"/>
              </a:rPr>
              <a:t>Make your code run faster on many machines using </a:t>
            </a:r>
            <a:r>
              <a:rPr lang="en-IN" sz="2400" b="0" i="0" u="none" strike="noStrike" dirty="0" err="1">
                <a:solidFill>
                  <a:schemeClr val="tx2"/>
                </a:solidFill>
                <a:effectLst/>
                <a:latin typeface="source-serif-pro"/>
              </a:rPr>
              <a:t>Dask</a:t>
            </a:r>
            <a:r>
              <a:rPr lang="en-IN" sz="2400" b="0" i="0" u="none" strike="noStrike" dirty="0">
                <a:solidFill>
                  <a:schemeClr val="tx2"/>
                </a:solidFill>
                <a:effectLst/>
                <a:latin typeface="source-serif-pro"/>
              </a:rPr>
              <a:t>, Ray, or </a:t>
            </a:r>
            <a:r>
              <a:rPr lang="en-IN" sz="2400" b="0" i="0" u="none" strike="noStrike" dirty="0" err="1">
                <a:solidFill>
                  <a:schemeClr val="tx2"/>
                </a:solidFill>
                <a:effectLst/>
                <a:latin typeface="source-serif-pro"/>
              </a:rPr>
              <a:t>DataBricks</a:t>
            </a:r>
            <a:r>
              <a:rPr lang="en-IN" sz="2400" b="0" i="0" u="none" strike="noStrike" dirty="0">
                <a:solidFill>
                  <a:schemeClr val="tx2"/>
                </a:solidFill>
                <a:effectLst/>
                <a:latin typeface="source-serif-pro"/>
              </a:rPr>
              <a:t>.</a:t>
            </a:r>
          </a:p>
          <a:p>
            <a:pPr marL="0" indent="0">
              <a:buNone/>
            </a:pPr>
            <a:endParaRPr lang="en-IN" sz="2400" b="0" i="0" u="none" strike="noStrike" dirty="0">
              <a:solidFill>
                <a:schemeClr val="tx2"/>
              </a:solidFill>
              <a:effectLst/>
              <a:latin typeface="source-serif-pro"/>
            </a:endParaRPr>
          </a:p>
          <a:p>
            <a:pPr marL="0" indent="0">
              <a:buNone/>
            </a:pPr>
            <a:r>
              <a:rPr lang="en-IN" sz="2400" b="0" i="0" u="none" strike="noStrike" dirty="0">
                <a:solidFill>
                  <a:schemeClr val="tx2"/>
                </a:solidFill>
                <a:effectLst/>
                <a:latin typeface="source-serif-pro"/>
              </a:rPr>
              <a:t>Prefect makes all these tasks easy to do!</a:t>
            </a:r>
          </a:p>
        </p:txBody>
      </p:sp>
    </p:spTree>
    <p:extLst>
      <p:ext uri="{BB962C8B-B14F-4D97-AF65-F5344CB8AC3E}">
        <p14:creationId xmlns:p14="http://schemas.microsoft.com/office/powerpoint/2010/main" val="1715607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1CE152A-95E6-8C1D-F4D2-04B3DB3B9DE7}"/>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solidFill>
                  <a:srgbClr val="356766"/>
                </a:solidFill>
              </a:rPr>
              <a:t>Reading the Compass</a:t>
            </a:r>
          </a:p>
        </p:txBody>
      </p:sp>
      <p:sp>
        <p:nvSpPr>
          <p:cNvPr id="5" name="Text Placeholder 4">
            <a:extLst>
              <a:ext uri="{FF2B5EF4-FFF2-40B4-BE49-F238E27FC236}">
                <a16:creationId xmlns:a16="http://schemas.microsoft.com/office/drawing/2014/main" id="{E484AA81-0E63-8518-7C67-898C3539C9FA}"/>
              </a:ext>
            </a:extLst>
          </p:cNvPr>
          <p:cNvSpPr>
            <a:spLocks noGrp="1"/>
          </p:cNvSpPr>
          <p:nvPr>
            <p:ph type="body" idx="1"/>
          </p:nvPr>
        </p:nvSpPr>
        <p:spPr>
          <a:xfrm>
            <a:off x="890339" y="4636008"/>
            <a:ext cx="3734014" cy="1572768"/>
          </a:xfrm>
        </p:spPr>
        <p:txBody>
          <a:bodyPr vert="horz" lIns="91440" tIns="45720" rIns="91440" bIns="45720" rtlCol="0">
            <a:normAutofit/>
          </a:bodyPr>
          <a:lstStyle/>
          <a:p>
            <a:r>
              <a:rPr lang="en-US" dirty="0">
                <a:solidFill>
                  <a:schemeClr val="tx1"/>
                </a:solidFill>
              </a:rPr>
              <a:t>Basic Concepts</a:t>
            </a: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B3A2931-CD03-2530-E2CF-30A923686E65}"/>
              </a:ext>
            </a:extLst>
          </p:cNvPr>
          <p:cNvPicPr>
            <a:picLocks noChangeAspect="1"/>
          </p:cNvPicPr>
          <p:nvPr/>
        </p:nvPicPr>
        <p:blipFill>
          <a:blip r:embed="rId2"/>
          <a:srcRect l="16566" r="165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11272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D91944D-6F53-619F-0615-0954A1327CCD}"/>
              </a:ext>
            </a:extLst>
          </p:cNvPr>
          <p:cNvSpPr>
            <a:spLocks noGrp="1"/>
          </p:cNvSpPr>
          <p:nvPr>
            <p:ph type="title"/>
          </p:nvPr>
        </p:nvSpPr>
        <p:spPr>
          <a:xfrm>
            <a:off x="1179226" y="799203"/>
            <a:ext cx="9833548" cy="781403"/>
          </a:xfrm>
        </p:spPr>
        <p:txBody>
          <a:bodyPr anchor="b">
            <a:normAutofit/>
          </a:bodyPr>
          <a:lstStyle/>
          <a:p>
            <a:r>
              <a:rPr lang="en-US" sz="3600" dirty="0">
                <a:solidFill>
                  <a:schemeClr val="tx2"/>
                </a:solidFill>
              </a:rPr>
              <a:t>Flows</a:t>
            </a:r>
          </a:p>
        </p:txBody>
      </p:sp>
      <p:grpSp>
        <p:nvGrpSpPr>
          <p:cNvPr id="18" name="Group 17">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6F79141-F1DE-4740-70DB-CEA7B22C3512}"/>
              </a:ext>
            </a:extLst>
          </p:cNvPr>
          <p:cNvSpPr>
            <a:spLocks noGrp="1"/>
          </p:cNvSpPr>
          <p:nvPr>
            <p:ph idx="1"/>
          </p:nvPr>
        </p:nvSpPr>
        <p:spPr>
          <a:xfrm>
            <a:off x="1179226" y="1802674"/>
            <a:ext cx="9833548" cy="4192225"/>
          </a:xfrm>
        </p:spPr>
        <p:txBody>
          <a:bodyPr anchor="ctr">
            <a:normAutofit/>
          </a:bodyPr>
          <a:lstStyle/>
          <a:p>
            <a:pPr marL="0" indent="0">
              <a:buNone/>
            </a:pPr>
            <a:r>
              <a:rPr lang="en-IN" sz="2400" b="0" i="0" u="none" strike="noStrike" dirty="0">
                <a:solidFill>
                  <a:schemeClr val="tx2"/>
                </a:solidFill>
                <a:effectLst/>
                <a:latin typeface="source-serif-pro"/>
              </a:rPr>
              <a:t>Think of Flows as unique functions. They can take inputs, do tasks, and provide outputs. You can make any function a Prefect flow by using the @flow decorator. When a function becomes a flow, it gets these benefits:</a:t>
            </a:r>
          </a:p>
          <a:p>
            <a:pPr marL="0" indent="0">
              <a:buNone/>
            </a:pPr>
            <a:endParaRPr lang="en-IN" sz="2400" b="0" i="0" u="none" strike="noStrike" dirty="0">
              <a:solidFill>
                <a:schemeClr val="tx2"/>
              </a:solidFill>
              <a:effectLst/>
              <a:latin typeface="source-serif-pro"/>
            </a:endParaRPr>
          </a:p>
          <a:p>
            <a:pPr marL="180975" indent="-180975">
              <a:buNone/>
            </a:pPr>
            <a:r>
              <a:rPr lang="en-IN" sz="2400" b="0" i="0" u="none" strike="noStrike" dirty="0">
                <a:solidFill>
                  <a:schemeClr val="tx2"/>
                </a:solidFill>
                <a:effectLst/>
                <a:latin typeface="source-serif-pro"/>
              </a:rPr>
              <a:t>- Every time you use this function, it keeps track of what it's doing, and you can see how it's progressing.</a:t>
            </a:r>
          </a:p>
          <a:p>
            <a:pPr marL="180975" indent="-180975">
              <a:buNone/>
            </a:pPr>
            <a:r>
              <a:rPr lang="en-IN" sz="2400" b="0" i="0" u="none" strike="noStrike" dirty="0">
                <a:solidFill>
                  <a:schemeClr val="tx2"/>
                </a:solidFill>
                <a:effectLst/>
                <a:latin typeface="source-serif-pro"/>
              </a:rPr>
              <a:t>- It checks if the input values are correct and makes sure they fit the task.</a:t>
            </a:r>
          </a:p>
          <a:p>
            <a:pPr marL="180975" indent="-180975">
              <a:buNone/>
            </a:pPr>
            <a:r>
              <a:rPr lang="en-IN" sz="2400" b="0" i="0" u="none" strike="noStrike" dirty="0">
                <a:solidFill>
                  <a:schemeClr val="tx2"/>
                </a:solidFill>
                <a:effectLst/>
                <a:latin typeface="source-serif-pro"/>
              </a:rPr>
              <a:t>- If something goes wrong, it can try again (retry).</a:t>
            </a:r>
          </a:p>
          <a:p>
            <a:pPr marL="180975" indent="-180975">
              <a:buNone/>
            </a:pPr>
            <a:r>
              <a:rPr lang="en-IN" sz="2400" b="0" i="0" u="none" strike="noStrike" dirty="0">
                <a:solidFill>
                  <a:schemeClr val="tx2"/>
                </a:solidFill>
                <a:effectLst/>
                <a:latin typeface="source-serif-pro"/>
              </a:rPr>
              <a:t>- It can also stop if it takes too long to avoid delays in your work.</a:t>
            </a:r>
          </a:p>
        </p:txBody>
      </p:sp>
    </p:spTree>
    <p:extLst>
      <p:ext uri="{BB962C8B-B14F-4D97-AF65-F5344CB8AC3E}">
        <p14:creationId xmlns:p14="http://schemas.microsoft.com/office/powerpoint/2010/main" val="945139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D91944D-6F53-619F-0615-0954A1327CCD}"/>
              </a:ext>
            </a:extLst>
          </p:cNvPr>
          <p:cNvSpPr>
            <a:spLocks noGrp="1"/>
          </p:cNvSpPr>
          <p:nvPr>
            <p:ph type="title"/>
          </p:nvPr>
        </p:nvSpPr>
        <p:spPr>
          <a:xfrm>
            <a:off x="1179226" y="799203"/>
            <a:ext cx="9833548" cy="781403"/>
          </a:xfrm>
        </p:spPr>
        <p:txBody>
          <a:bodyPr anchor="b">
            <a:normAutofit/>
          </a:bodyPr>
          <a:lstStyle/>
          <a:p>
            <a:r>
              <a:rPr lang="en-US" sz="3600" dirty="0">
                <a:solidFill>
                  <a:schemeClr val="tx2"/>
                </a:solidFill>
              </a:rPr>
              <a:t>Tasks</a:t>
            </a:r>
          </a:p>
        </p:txBody>
      </p:sp>
      <p:grpSp>
        <p:nvGrpSpPr>
          <p:cNvPr id="18" name="Group 17">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6F79141-F1DE-4740-70DB-CEA7B22C3512}"/>
              </a:ext>
            </a:extLst>
          </p:cNvPr>
          <p:cNvSpPr>
            <a:spLocks noGrp="1"/>
          </p:cNvSpPr>
          <p:nvPr>
            <p:ph idx="1"/>
          </p:nvPr>
        </p:nvSpPr>
        <p:spPr>
          <a:xfrm>
            <a:off x="1179226" y="1802674"/>
            <a:ext cx="9833548" cy="4192225"/>
          </a:xfrm>
        </p:spPr>
        <p:txBody>
          <a:bodyPr anchor="ctr">
            <a:normAutofit fontScale="92500" lnSpcReduction="20000"/>
          </a:bodyPr>
          <a:lstStyle/>
          <a:p>
            <a:pPr marL="0" indent="0">
              <a:buNone/>
            </a:pPr>
            <a:r>
              <a:rPr lang="en-IN" sz="2400" b="0" i="0" u="none" strike="noStrike" dirty="0">
                <a:solidFill>
                  <a:schemeClr val="tx2"/>
                </a:solidFill>
                <a:effectLst/>
                <a:latin typeface="source-serif-pro"/>
              </a:rPr>
              <a:t>Tasks are like functions: they take inputs, do stuff, and give results. Prefect tasks are special because they can do almost anything Python functions can.</a:t>
            </a:r>
          </a:p>
          <a:p>
            <a:pPr marL="0" indent="0">
              <a:buNone/>
            </a:pPr>
            <a:endParaRPr lang="en-IN" sz="2400" b="0" i="0" u="none" strike="noStrike" dirty="0">
              <a:solidFill>
                <a:schemeClr val="tx2"/>
              </a:solidFill>
              <a:effectLst/>
              <a:latin typeface="source-serif-pro"/>
            </a:endParaRPr>
          </a:p>
          <a:p>
            <a:pPr marL="0" indent="0">
              <a:buNone/>
            </a:pPr>
            <a:r>
              <a:rPr lang="en-IN" sz="2400" b="0" i="0" u="none" strike="noStrike" dirty="0">
                <a:solidFill>
                  <a:schemeClr val="tx2"/>
                </a:solidFill>
                <a:effectLst/>
                <a:latin typeface="source-serif-pro"/>
              </a:rPr>
              <a:t>Here's why they're special:</a:t>
            </a:r>
          </a:p>
          <a:p>
            <a:pPr marL="177800" indent="-166688">
              <a:buNone/>
            </a:pPr>
            <a:r>
              <a:rPr lang="en-IN" sz="2600" dirty="0">
                <a:solidFill>
                  <a:schemeClr val="tx2"/>
                </a:solidFill>
                <a:latin typeface="source-serif-pro"/>
              </a:rPr>
              <a:t>- They get info about what came before them and its status, even if they don't get direct input.</a:t>
            </a:r>
          </a:p>
          <a:p>
            <a:pPr marL="177800" indent="-166688">
              <a:buNone/>
            </a:pPr>
            <a:r>
              <a:rPr lang="en-IN" sz="2600" dirty="0">
                <a:solidFill>
                  <a:schemeClr val="tx2"/>
                </a:solidFill>
                <a:latin typeface="source-serif-pro"/>
              </a:rPr>
              <a:t>- This helps them wait for other tasks to finish before starting.</a:t>
            </a:r>
          </a:p>
          <a:p>
            <a:pPr marL="177800" indent="-166688">
              <a:buNone/>
            </a:pPr>
            <a:r>
              <a:rPr lang="en-IN" sz="2600" dirty="0">
                <a:solidFill>
                  <a:schemeClr val="tx2"/>
                </a:solidFill>
                <a:latin typeface="source-serif-pro"/>
              </a:rPr>
              <a:t>- They also use automatic Prefect logging to track things like how long they took and their final status.</a:t>
            </a:r>
            <a:endParaRPr lang="en-IN" sz="2400" b="0" i="0" u="none" strike="noStrike" dirty="0">
              <a:solidFill>
                <a:schemeClr val="tx2"/>
              </a:solidFill>
              <a:effectLst/>
              <a:latin typeface="source-serif-pro"/>
            </a:endParaRPr>
          </a:p>
          <a:p>
            <a:pPr marL="0" indent="0">
              <a:buNone/>
            </a:pPr>
            <a:endParaRPr lang="en-IN" sz="2400" b="0" i="0" u="none" strike="noStrike" dirty="0">
              <a:solidFill>
                <a:schemeClr val="tx2"/>
              </a:solidFill>
              <a:effectLst/>
              <a:latin typeface="source-serif-pro"/>
            </a:endParaRPr>
          </a:p>
          <a:p>
            <a:pPr marL="0" indent="0">
              <a:buNone/>
            </a:pPr>
            <a:r>
              <a:rPr lang="en-IN" sz="2400" b="0" i="0" u="none" strike="noStrike" dirty="0">
                <a:solidFill>
                  <a:schemeClr val="tx2"/>
                </a:solidFill>
                <a:effectLst/>
                <a:latin typeface="source-serif-pro"/>
              </a:rPr>
              <a:t>You can make tasks in the same file as your workflow or in separate modules. But remember, tasks need to be used inside a workflow, not inside other tasks.</a:t>
            </a:r>
          </a:p>
        </p:txBody>
      </p:sp>
    </p:spTree>
    <p:extLst>
      <p:ext uri="{BB962C8B-B14F-4D97-AF65-F5344CB8AC3E}">
        <p14:creationId xmlns:p14="http://schemas.microsoft.com/office/powerpoint/2010/main" val="218811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0E4E-3C21-2918-67EC-E9C2217369A9}"/>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56F7C449-BB8C-26D6-C0B9-03A2631309FF}"/>
              </a:ext>
            </a:extLst>
          </p:cNvPr>
          <p:cNvSpPr>
            <a:spLocks noGrp="1"/>
          </p:cNvSpPr>
          <p:nvPr>
            <p:ph idx="1"/>
          </p:nvPr>
        </p:nvSpPr>
        <p:spPr/>
        <p:txBody>
          <a:bodyPr>
            <a:normAutofit fontScale="85000" lnSpcReduction="20000"/>
          </a:bodyPr>
          <a:lstStyle/>
          <a:p>
            <a:pPr marL="0" indent="0" algn="l">
              <a:buNone/>
            </a:pPr>
            <a:r>
              <a:rPr lang="en-IN" b="0" i="0" u="none" strike="noStrike" dirty="0">
                <a:effectLst/>
                <a:latin typeface="Söhne"/>
              </a:rPr>
              <a:t>Tasks are like functions: they take inputs, do stuff, and give results. Prefect tasks are special because they can do almost anything Python functions can.</a:t>
            </a:r>
          </a:p>
          <a:p>
            <a:pPr algn="l">
              <a:buFont typeface="Arial" panose="020B0604020202020204" pitchFamily="34" charset="0"/>
              <a:buChar char="•"/>
            </a:pPr>
            <a:endParaRPr lang="en-IN" b="0" i="0" u="none" strike="noStrike" dirty="0">
              <a:effectLst/>
              <a:latin typeface="Söhne"/>
            </a:endParaRPr>
          </a:p>
          <a:p>
            <a:pPr algn="l">
              <a:buFont typeface="Arial" panose="020B0604020202020204" pitchFamily="34" charset="0"/>
              <a:buChar char="•"/>
            </a:pPr>
            <a:r>
              <a:rPr lang="en-IN" b="0" i="0" u="none" strike="noStrike" dirty="0">
                <a:effectLst/>
                <a:latin typeface="Söhne"/>
              </a:rPr>
              <a:t>Here's why they're special:</a:t>
            </a:r>
          </a:p>
          <a:p>
            <a:pPr algn="l">
              <a:buFont typeface="Arial" panose="020B0604020202020204" pitchFamily="34" charset="0"/>
              <a:buChar char="•"/>
            </a:pPr>
            <a:r>
              <a:rPr lang="en-IN" b="0" i="0" u="none" strike="noStrike" dirty="0">
                <a:effectLst/>
                <a:latin typeface="Söhne"/>
              </a:rPr>
              <a:t>- They get info about what came before them and its status, even if they don't get direct input.</a:t>
            </a:r>
          </a:p>
          <a:p>
            <a:pPr algn="l">
              <a:buFont typeface="Arial" panose="020B0604020202020204" pitchFamily="34" charset="0"/>
              <a:buChar char="•"/>
            </a:pPr>
            <a:r>
              <a:rPr lang="en-IN" b="0" i="0" u="none" strike="noStrike" dirty="0">
                <a:effectLst/>
                <a:latin typeface="Söhne"/>
              </a:rPr>
              <a:t>- This helps them wait for other tasks to finish before starting.</a:t>
            </a:r>
          </a:p>
          <a:p>
            <a:pPr algn="l">
              <a:buFont typeface="Arial" panose="020B0604020202020204" pitchFamily="34" charset="0"/>
              <a:buChar char="•"/>
            </a:pPr>
            <a:r>
              <a:rPr lang="en-IN" b="0" i="0" u="none" strike="noStrike" dirty="0">
                <a:effectLst/>
                <a:latin typeface="Söhne"/>
              </a:rPr>
              <a:t>- They also use automatic Prefect logging to track things like how long they took and their final status.</a:t>
            </a:r>
          </a:p>
          <a:p>
            <a:pPr algn="l">
              <a:buFont typeface="Arial" panose="020B0604020202020204" pitchFamily="34" charset="0"/>
              <a:buChar char="•"/>
            </a:pPr>
            <a:endParaRPr lang="en-IN" b="0" i="0" u="none" strike="noStrike" dirty="0">
              <a:effectLst/>
              <a:latin typeface="Söhne"/>
            </a:endParaRPr>
          </a:p>
          <a:p>
            <a:pPr algn="l">
              <a:buFont typeface="Arial" panose="020B0604020202020204" pitchFamily="34" charset="0"/>
              <a:buChar char="•"/>
            </a:pPr>
            <a:r>
              <a:rPr lang="en-IN" b="0" i="0" u="none" strike="noStrike" dirty="0">
                <a:effectLst/>
                <a:latin typeface="Söhne"/>
              </a:rPr>
              <a:t>You can make tasks in the same file as your workflow or in separate modules. But remember, tasks need to be used inside a workflow, not inside other tasks.</a:t>
            </a:r>
          </a:p>
        </p:txBody>
      </p:sp>
    </p:spTree>
    <p:extLst>
      <p:ext uri="{BB962C8B-B14F-4D97-AF65-F5344CB8AC3E}">
        <p14:creationId xmlns:p14="http://schemas.microsoft.com/office/powerpoint/2010/main" val="1947070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980</Words>
  <Application>Microsoft Macintosh PowerPoint</Application>
  <PresentationFormat>Widescreen</PresentationFormat>
  <Paragraphs>82</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Annai MN</vt:lpstr>
      <vt:lpstr>Arial</vt:lpstr>
      <vt:lpstr>Calibri</vt:lpstr>
      <vt:lpstr>Calibri Light</vt:lpstr>
      <vt:lpstr>Söhne</vt:lpstr>
      <vt:lpstr>source-serif-pro</vt:lpstr>
      <vt:lpstr>Victor Mono</vt:lpstr>
      <vt:lpstr>Office Theme</vt:lpstr>
      <vt:lpstr>A Journey into Distributed Processing </vt:lpstr>
      <vt:lpstr>Setting Sail</vt:lpstr>
      <vt:lpstr>Scaling with Volume</vt:lpstr>
      <vt:lpstr>Discovering the Vessel</vt:lpstr>
      <vt:lpstr>What can it do?</vt:lpstr>
      <vt:lpstr>Reading the Compass</vt:lpstr>
      <vt:lpstr>Flows</vt:lpstr>
      <vt:lpstr>Tasks</vt:lpstr>
      <vt:lpstr>Tasks</vt:lpstr>
      <vt:lpstr>Deployment</vt:lpstr>
      <vt:lpstr>Work Pools and Workers</vt:lpstr>
      <vt:lpstr>Schedules</vt:lpstr>
      <vt:lpstr>States</vt:lpstr>
      <vt:lpstr>Task Runners</vt:lpstr>
      <vt:lpstr>PowerPoint Presentation</vt:lpstr>
      <vt:lpstr>Streaming Anomaly Detection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Feel the Flow: A Journey into Distributed Processing </dc:title>
  <dc:creator>Jerry Thomas</dc:creator>
  <cp:lastModifiedBy>Jerry Thomas</cp:lastModifiedBy>
  <cp:revision>3</cp:revision>
  <dcterms:created xsi:type="dcterms:W3CDTF">2023-09-04T00:58:29Z</dcterms:created>
  <dcterms:modified xsi:type="dcterms:W3CDTF">2023-09-05T05:31:53Z</dcterms:modified>
</cp:coreProperties>
</file>